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8" r:id="rId5"/>
    <p:sldMasterId id="2147484507" r:id="rId6"/>
    <p:sldMasterId id="2147484519" r:id="rId7"/>
    <p:sldMasterId id="2147484539" r:id="rId8"/>
    <p:sldMasterId id="2147484568" r:id="rId9"/>
    <p:sldMasterId id="2147484599" r:id="rId10"/>
  </p:sldMasterIdLst>
  <p:notesMasterIdLst>
    <p:notesMasterId r:id="rId61"/>
  </p:notesMasterIdLst>
  <p:handoutMasterIdLst>
    <p:handoutMasterId r:id="rId62"/>
  </p:handoutMasterIdLst>
  <p:sldIdLst>
    <p:sldId id="1928" r:id="rId11"/>
    <p:sldId id="1719" r:id="rId12"/>
    <p:sldId id="1939" r:id="rId13"/>
    <p:sldId id="8705" r:id="rId14"/>
    <p:sldId id="1895" r:id="rId15"/>
    <p:sldId id="1837" r:id="rId16"/>
    <p:sldId id="1839" r:id="rId17"/>
    <p:sldId id="1892" r:id="rId18"/>
    <p:sldId id="1897" r:id="rId19"/>
    <p:sldId id="1898" r:id="rId20"/>
    <p:sldId id="1899" r:id="rId21"/>
    <p:sldId id="1893" r:id="rId22"/>
    <p:sldId id="1884" r:id="rId23"/>
    <p:sldId id="1869" r:id="rId24"/>
    <p:sldId id="1900" r:id="rId25"/>
    <p:sldId id="9955" r:id="rId26"/>
    <p:sldId id="9886" r:id="rId27"/>
    <p:sldId id="9885" r:id="rId28"/>
    <p:sldId id="9952" r:id="rId29"/>
    <p:sldId id="9917" r:id="rId30"/>
    <p:sldId id="1880" r:id="rId31"/>
    <p:sldId id="9954" r:id="rId32"/>
    <p:sldId id="1231" r:id="rId33"/>
    <p:sldId id="1242" r:id="rId34"/>
    <p:sldId id="1232" r:id="rId35"/>
    <p:sldId id="9895" r:id="rId36"/>
    <p:sldId id="9894" r:id="rId37"/>
    <p:sldId id="1229" r:id="rId38"/>
    <p:sldId id="9924" r:id="rId39"/>
    <p:sldId id="9918" r:id="rId40"/>
    <p:sldId id="9927" r:id="rId41"/>
    <p:sldId id="9905" r:id="rId42"/>
    <p:sldId id="9999" r:id="rId43"/>
    <p:sldId id="10010" r:id="rId44"/>
    <p:sldId id="9898" r:id="rId45"/>
    <p:sldId id="10000" r:id="rId46"/>
    <p:sldId id="10001" r:id="rId47"/>
    <p:sldId id="10002" r:id="rId48"/>
    <p:sldId id="10012" r:id="rId49"/>
    <p:sldId id="9970" r:id="rId50"/>
    <p:sldId id="9983" r:id="rId51"/>
    <p:sldId id="10017" r:id="rId52"/>
    <p:sldId id="9984" r:id="rId53"/>
    <p:sldId id="9934" r:id="rId54"/>
    <p:sldId id="9904" r:id="rId55"/>
    <p:sldId id="9957" r:id="rId56"/>
    <p:sldId id="9958" r:id="rId57"/>
    <p:sldId id="9929" r:id="rId58"/>
    <p:sldId id="1901" r:id="rId59"/>
    <p:sldId id="1509" r:id="rId60"/>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DFF61D-71AF-4E7E-9A5C-6367A28F4B72}" v="59" dt="2019-07-14T16:41:53.612"/>
    <p1510:client id="{DDE0CB4E-8AE2-433B-BE85-4C2B4843A8D1}" v="31" vWet="32" dt="2019-07-13T17:25:47.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6968" autoAdjust="0"/>
  </p:normalViewPr>
  <p:slideViewPr>
    <p:cSldViewPr>
      <p:cViewPr varScale="1">
        <p:scale>
          <a:sx n="99" d="100"/>
          <a:sy n="99" d="100"/>
        </p:scale>
        <p:origin x="453" y="223"/>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9-01-26T07:36:07.665" idx="2">
    <p:pos x="5339" y="1276"/>
    <p:text>There is a confidence associated with it also, need to check that</p:text>
    <p:extLst>
      <p:ext uri="{C676402C-5697-4E1C-873F-D02D1690AC5C}">
        <p15:threadingInfo xmlns:p15="http://schemas.microsoft.com/office/powerpoint/2012/main" timeZoneBias="480"/>
      </p:ext>
    </p:extLst>
  </p:cm>
  <p:cm authorId="4" dt="2019-01-26T07:36:26.529" idx="3">
    <p:pos x="10" y="10"/>
    <p:text>Also, we should have some examples of where HLL is a useful approach. For example, probably bad for dinancial calculations, but useful for web ussage trand behavior</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D40DA7-23EC-42F0-B148-D4EB09610E1A}" type="doc">
      <dgm:prSet loTypeId="urn:microsoft.com/office/officeart/2005/8/layout/pyramid1" loCatId="pyramid" qsTypeId="urn:microsoft.com/office/officeart/2005/8/quickstyle/simple1" qsCatId="simple" csTypeId="urn:microsoft.com/office/officeart/2005/8/colors/accent0_1" csCatId="mainScheme" phldr="1"/>
      <dgm:spPr/>
    </dgm:pt>
    <dgm:pt modelId="{86E3DF06-600B-4EDA-9317-6D3BC8A9026F}">
      <dgm:prSet phldrT="[Text]" custT="1"/>
      <dgm:spPr>
        <a:solidFill>
          <a:srgbClr val="FF0000"/>
        </a:solidFill>
        <a:ln w="19050">
          <a:solidFill>
            <a:schemeClr val="bg1"/>
          </a:solidFill>
        </a:ln>
      </dgm:spPr>
      <dgm:t>
        <a:bodyPr anchor="b"/>
        <a:lstStyle/>
        <a:p>
          <a:r>
            <a:rPr lang="en-US" sz="3200">
              <a:solidFill>
                <a:schemeClr val="bg1"/>
              </a:solidFill>
            </a:rPr>
            <a:t>Memory</a:t>
          </a:r>
          <a:endParaRPr lang="en-GB" sz="3200">
            <a:solidFill>
              <a:schemeClr val="bg1"/>
            </a:solidFill>
          </a:endParaRPr>
        </a:p>
      </dgm:t>
    </dgm:pt>
    <dgm:pt modelId="{791BF3CE-38C0-486D-A51D-B7B5B04E07A8}" type="parTrans" cxnId="{FDBA5BDE-E28A-43E7-9BDA-2016641B2912}">
      <dgm:prSet/>
      <dgm:spPr/>
      <dgm:t>
        <a:bodyPr/>
        <a:lstStyle/>
        <a:p>
          <a:endParaRPr lang="en-GB"/>
        </a:p>
      </dgm:t>
    </dgm:pt>
    <dgm:pt modelId="{6FFA01FA-26DF-4D33-91DA-DC2CEBDFCD93}" type="sibTrans" cxnId="{FDBA5BDE-E28A-43E7-9BDA-2016641B2912}">
      <dgm:prSet/>
      <dgm:spPr/>
      <dgm:t>
        <a:bodyPr/>
        <a:lstStyle/>
        <a:p>
          <a:endParaRPr lang="en-GB"/>
        </a:p>
      </dgm:t>
    </dgm:pt>
    <dgm:pt modelId="{8C59A8D5-BA99-428D-A45A-EB328ED806BF}">
      <dgm:prSet phldrT="[Text]" custT="1"/>
      <dgm:spPr>
        <a:solidFill>
          <a:schemeClr val="accent4">
            <a:lumMod val="60000"/>
            <a:lumOff val="40000"/>
          </a:schemeClr>
        </a:solidFill>
        <a:ln w="19050">
          <a:solidFill>
            <a:schemeClr val="bg1"/>
          </a:solidFill>
        </a:ln>
      </dgm:spPr>
      <dgm:t>
        <a:bodyPr anchor="b"/>
        <a:lstStyle/>
        <a:p>
          <a:r>
            <a:rPr lang="en-US" sz="4000" dirty="0">
              <a:solidFill>
                <a:schemeClr val="bg1"/>
              </a:solidFill>
            </a:rPr>
            <a:t>Adaptive Cache</a:t>
          </a:r>
          <a:endParaRPr lang="en-GB" sz="4000" dirty="0">
            <a:solidFill>
              <a:schemeClr val="bg1"/>
            </a:solidFill>
          </a:endParaRPr>
        </a:p>
      </dgm:t>
    </dgm:pt>
    <dgm:pt modelId="{C07844B8-58F6-469A-9218-1BF862E95959}" type="parTrans" cxnId="{3700DCAB-B845-46B2-B990-27588D2162C3}">
      <dgm:prSet/>
      <dgm:spPr/>
      <dgm:t>
        <a:bodyPr/>
        <a:lstStyle/>
        <a:p>
          <a:endParaRPr lang="en-GB"/>
        </a:p>
      </dgm:t>
    </dgm:pt>
    <dgm:pt modelId="{F936658E-312C-4536-90D0-590A533D4E72}" type="sibTrans" cxnId="{3700DCAB-B845-46B2-B990-27588D2162C3}">
      <dgm:prSet/>
      <dgm:spPr/>
      <dgm:t>
        <a:bodyPr/>
        <a:lstStyle/>
        <a:p>
          <a:endParaRPr lang="en-GB"/>
        </a:p>
      </dgm:t>
    </dgm:pt>
    <dgm:pt modelId="{6F831D9B-878B-4F1F-B803-C8D727E1AD0E}">
      <dgm:prSet phldrT="[Text]" custT="1"/>
      <dgm:spPr>
        <a:solidFill>
          <a:schemeClr val="accent1">
            <a:lumMod val="40000"/>
            <a:lumOff val="60000"/>
          </a:schemeClr>
        </a:solidFill>
        <a:ln w="19050">
          <a:solidFill>
            <a:schemeClr val="bg1"/>
          </a:solidFill>
        </a:ln>
      </dgm:spPr>
      <dgm:t>
        <a:bodyPr anchor="b"/>
        <a:lstStyle/>
        <a:p>
          <a:r>
            <a:rPr lang="en-US" sz="4000">
              <a:solidFill>
                <a:schemeClr val="bg1"/>
              </a:solidFill>
            </a:rPr>
            <a:t>Remote Storage</a:t>
          </a:r>
          <a:endParaRPr lang="en-GB" sz="4000">
            <a:solidFill>
              <a:schemeClr val="bg1"/>
            </a:solidFill>
          </a:endParaRPr>
        </a:p>
      </dgm:t>
    </dgm:pt>
    <dgm:pt modelId="{A5D0357A-E1AA-42A3-AB53-F3E1A227F11F}" type="parTrans" cxnId="{BC250004-03A3-4FCF-A648-1131687A8032}">
      <dgm:prSet/>
      <dgm:spPr/>
      <dgm:t>
        <a:bodyPr/>
        <a:lstStyle/>
        <a:p>
          <a:endParaRPr lang="en-GB"/>
        </a:p>
      </dgm:t>
    </dgm:pt>
    <dgm:pt modelId="{E709DCB7-9361-4614-9E88-7CEF3D8D5749}" type="sibTrans" cxnId="{BC250004-03A3-4FCF-A648-1131687A8032}">
      <dgm:prSet/>
      <dgm:spPr/>
      <dgm:t>
        <a:bodyPr/>
        <a:lstStyle/>
        <a:p>
          <a:endParaRPr lang="en-GB"/>
        </a:p>
      </dgm:t>
    </dgm:pt>
    <dgm:pt modelId="{C377CFDC-EDFA-47B7-B07C-BA430F08D2D6}" type="pres">
      <dgm:prSet presAssocID="{F6D40DA7-23EC-42F0-B148-D4EB09610E1A}" presName="Name0" presStyleCnt="0">
        <dgm:presLayoutVars>
          <dgm:dir/>
          <dgm:animLvl val="lvl"/>
          <dgm:resizeHandles val="exact"/>
        </dgm:presLayoutVars>
      </dgm:prSet>
      <dgm:spPr/>
    </dgm:pt>
    <dgm:pt modelId="{97047CC1-E547-42B5-9625-7A6A20CCBA0A}" type="pres">
      <dgm:prSet presAssocID="{86E3DF06-600B-4EDA-9317-6D3BC8A9026F}" presName="Name8" presStyleCnt="0"/>
      <dgm:spPr/>
    </dgm:pt>
    <dgm:pt modelId="{89A25DEC-5F73-44FF-BABE-A4165A3E90DA}" type="pres">
      <dgm:prSet presAssocID="{86E3DF06-600B-4EDA-9317-6D3BC8A9026F}" presName="level" presStyleLbl="node1" presStyleIdx="0" presStyleCnt="3" custScaleY="76533" custLinFactNeighborY="275">
        <dgm:presLayoutVars>
          <dgm:chMax val="1"/>
          <dgm:bulletEnabled val="1"/>
        </dgm:presLayoutVars>
      </dgm:prSet>
      <dgm:spPr/>
    </dgm:pt>
    <dgm:pt modelId="{F5F71200-79EB-42B7-8527-9D7322D46A6C}" type="pres">
      <dgm:prSet presAssocID="{86E3DF06-600B-4EDA-9317-6D3BC8A9026F}" presName="levelTx" presStyleLbl="revTx" presStyleIdx="0" presStyleCnt="0">
        <dgm:presLayoutVars>
          <dgm:chMax val="1"/>
          <dgm:bulletEnabled val="1"/>
        </dgm:presLayoutVars>
      </dgm:prSet>
      <dgm:spPr/>
    </dgm:pt>
    <dgm:pt modelId="{3666CBFD-0AA1-4753-B4B9-C26A0A6BDF62}" type="pres">
      <dgm:prSet presAssocID="{8C59A8D5-BA99-428D-A45A-EB328ED806BF}" presName="Name8" presStyleCnt="0"/>
      <dgm:spPr/>
    </dgm:pt>
    <dgm:pt modelId="{BEAB3674-D5E3-4583-BB76-E5F1D1F1CF8B}" type="pres">
      <dgm:prSet presAssocID="{8C59A8D5-BA99-428D-A45A-EB328ED806BF}" presName="level" presStyleLbl="node1" presStyleIdx="1" presStyleCnt="3" custScaleY="66010">
        <dgm:presLayoutVars>
          <dgm:chMax val="1"/>
          <dgm:bulletEnabled val="1"/>
        </dgm:presLayoutVars>
      </dgm:prSet>
      <dgm:spPr/>
    </dgm:pt>
    <dgm:pt modelId="{29AF3A2C-5C3C-411E-967F-7AC95F4E48CA}" type="pres">
      <dgm:prSet presAssocID="{8C59A8D5-BA99-428D-A45A-EB328ED806BF}" presName="levelTx" presStyleLbl="revTx" presStyleIdx="0" presStyleCnt="0">
        <dgm:presLayoutVars>
          <dgm:chMax val="1"/>
          <dgm:bulletEnabled val="1"/>
        </dgm:presLayoutVars>
      </dgm:prSet>
      <dgm:spPr/>
    </dgm:pt>
    <dgm:pt modelId="{23745798-D361-4856-ACCF-E6899E9D4C42}" type="pres">
      <dgm:prSet presAssocID="{6F831D9B-878B-4F1F-B803-C8D727E1AD0E}" presName="Name8" presStyleCnt="0"/>
      <dgm:spPr/>
    </dgm:pt>
    <dgm:pt modelId="{AA673155-A9BD-40EC-B33E-6B53B086777F}" type="pres">
      <dgm:prSet presAssocID="{6F831D9B-878B-4F1F-B803-C8D727E1AD0E}" presName="level" presStyleLbl="node1" presStyleIdx="2" presStyleCnt="3">
        <dgm:presLayoutVars>
          <dgm:chMax val="1"/>
          <dgm:bulletEnabled val="1"/>
        </dgm:presLayoutVars>
      </dgm:prSet>
      <dgm:spPr/>
    </dgm:pt>
    <dgm:pt modelId="{81FD8A3D-CAAC-4C40-8640-56A18D4DF507}" type="pres">
      <dgm:prSet presAssocID="{6F831D9B-878B-4F1F-B803-C8D727E1AD0E}" presName="levelTx" presStyleLbl="revTx" presStyleIdx="0" presStyleCnt="0">
        <dgm:presLayoutVars>
          <dgm:chMax val="1"/>
          <dgm:bulletEnabled val="1"/>
        </dgm:presLayoutVars>
      </dgm:prSet>
      <dgm:spPr/>
    </dgm:pt>
  </dgm:ptLst>
  <dgm:cxnLst>
    <dgm:cxn modelId="{BC250004-03A3-4FCF-A648-1131687A8032}" srcId="{F6D40DA7-23EC-42F0-B148-D4EB09610E1A}" destId="{6F831D9B-878B-4F1F-B803-C8D727E1AD0E}" srcOrd="2" destOrd="0" parTransId="{A5D0357A-E1AA-42A3-AB53-F3E1A227F11F}" sibTransId="{E709DCB7-9361-4614-9E88-7CEF3D8D5749}"/>
    <dgm:cxn modelId="{E2596922-2A46-4EEA-8DC4-0C8EB97C9042}" type="presOf" srcId="{86E3DF06-600B-4EDA-9317-6D3BC8A9026F}" destId="{89A25DEC-5F73-44FF-BABE-A4165A3E90DA}" srcOrd="0" destOrd="0" presId="urn:microsoft.com/office/officeart/2005/8/layout/pyramid1"/>
    <dgm:cxn modelId="{2EFF9D3D-10F0-42EF-BE5E-DBB4B042CBCC}" type="presOf" srcId="{86E3DF06-600B-4EDA-9317-6D3BC8A9026F}" destId="{F5F71200-79EB-42B7-8527-9D7322D46A6C}" srcOrd="1" destOrd="0" presId="urn:microsoft.com/office/officeart/2005/8/layout/pyramid1"/>
    <dgm:cxn modelId="{64626664-8781-451F-AB0B-7412D1E18463}" type="presOf" srcId="{8C59A8D5-BA99-428D-A45A-EB328ED806BF}" destId="{29AF3A2C-5C3C-411E-967F-7AC95F4E48CA}" srcOrd="1" destOrd="0" presId="urn:microsoft.com/office/officeart/2005/8/layout/pyramid1"/>
    <dgm:cxn modelId="{B9FBE568-397A-4CC6-B858-A5547CCFE869}" type="presOf" srcId="{6F831D9B-878B-4F1F-B803-C8D727E1AD0E}" destId="{81FD8A3D-CAAC-4C40-8640-56A18D4DF507}" srcOrd="1" destOrd="0" presId="urn:microsoft.com/office/officeart/2005/8/layout/pyramid1"/>
    <dgm:cxn modelId="{B9940E94-081F-4DC4-A79A-D6C4D58901D4}" type="presOf" srcId="{F6D40DA7-23EC-42F0-B148-D4EB09610E1A}" destId="{C377CFDC-EDFA-47B7-B07C-BA430F08D2D6}" srcOrd="0" destOrd="0" presId="urn:microsoft.com/office/officeart/2005/8/layout/pyramid1"/>
    <dgm:cxn modelId="{7B8492AA-D2D0-4CB0-9681-573402C10EBA}" type="presOf" srcId="{8C59A8D5-BA99-428D-A45A-EB328ED806BF}" destId="{BEAB3674-D5E3-4583-BB76-E5F1D1F1CF8B}" srcOrd="0" destOrd="0" presId="urn:microsoft.com/office/officeart/2005/8/layout/pyramid1"/>
    <dgm:cxn modelId="{3700DCAB-B845-46B2-B990-27588D2162C3}" srcId="{F6D40DA7-23EC-42F0-B148-D4EB09610E1A}" destId="{8C59A8D5-BA99-428D-A45A-EB328ED806BF}" srcOrd="1" destOrd="0" parTransId="{C07844B8-58F6-469A-9218-1BF862E95959}" sibTransId="{F936658E-312C-4536-90D0-590A533D4E72}"/>
    <dgm:cxn modelId="{D8EC9ED5-2EA0-497C-B754-E3C9895E9A23}" type="presOf" srcId="{6F831D9B-878B-4F1F-B803-C8D727E1AD0E}" destId="{AA673155-A9BD-40EC-B33E-6B53B086777F}" srcOrd="0" destOrd="0" presId="urn:microsoft.com/office/officeart/2005/8/layout/pyramid1"/>
    <dgm:cxn modelId="{FDBA5BDE-E28A-43E7-9BDA-2016641B2912}" srcId="{F6D40DA7-23EC-42F0-B148-D4EB09610E1A}" destId="{86E3DF06-600B-4EDA-9317-6D3BC8A9026F}" srcOrd="0" destOrd="0" parTransId="{791BF3CE-38C0-486D-A51D-B7B5B04E07A8}" sibTransId="{6FFA01FA-26DF-4D33-91DA-DC2CEBDFCD93}"/>
    <dgm:cxn modelId="{D8B15053-A9C2-4441-A782-10F97DABCC38}" type="presParOf" srcId="{C377CFDC-EDFA-47B7-B07C-BA430F08D2D6}" destId="{97047CC1-E547-42B5-9625-7A6A20CCBA0A}" srcOrd="0" destOrd="0" presId="urn:microsoft.com/office/officeart/2005/8/layout/pyramid1"/>
    <dgm:cxn modelId="{46F00E4F-B041-4C0B-AEC6-283FC690F816}" type="presParOf" srcId="{97047CC1-E547-42B5-9625-7A6A20CCBA0A}" destId="{89A25DEC-5F73-44FF-BABE-A4165A3E90DA}" srcOrd="0" destOrd="0" presId="urn:microsoft.com/office/officeart/2005/8/layout/pyramid1"/>
    <dgm:cxn modelId="{1EBD178D-54AE-46B2-815B-77B2F25D8567}" type="presParOf" srcId="{97047CC1-E547-42B5-9625-7A6A20CCBA0A}" destId="{F5F71200-79EB-42B7-8527-9D7322D46A6C}" srcOrd="1" destOrd="0" presId="urn:microsoft.com/office/officeart/2005/8/layout/pyramid1"/>
    <dgm:cxn modelId="{7E9B844D-EA45-46E0-A2DA-4390556CB0C0}" type="presParOf" srcId="{C377CFDC-EDFA-47B7-B07C-BA430F08D2D6}" destId="{3666CBFD-0AA1-4753-B4B9-C26A0A6BDF62}" srcOrd="1" destOrd="0" presId="urn:microsoft.com/office/officeart/2005/8/layout/pyramid1"/>
    <dgm:cxn modelId="{BB224927-3D71-403A-9327-E6E58C278EED}" type="presParOf" srcId="{3666CBFD-0AA1-4753-B4B9-C26A0A6BDF62}" destId="{BEAB3674-D5E3-4583-BB76-E5F1D1F1CF8B}" srcOrd="0" destOrd="0" presId="urn:microsoft.com/office/officeart/2005/8/layout/pyramid1"/>
    <dgm:cxn modelId="{836645C7-FAA2-4940-859B-995CB092B420}" type="presParOf" srcId="{3666CBFD-0AA1-4753-B4B9-C26A0A6BDF62}" destId="{29AF3A2C-5C3C-411E-967F-7AC95F4E48CA}" srcOrd="1" destOrd="0" presId="urn:microsoft.com/office/officeart/2005/8/layout/pyramid1"/>
    <dgm:cxn modelId="{65E15405-05A9-4578-887F-05A079C67803}" type="presParOf" srcId="{C377CFDC-EDFA-47B7-B07C-BA430F08D2D6}" destId="{23745798-D361-4856-ACCF-E6899E9D4C42}" srcOrd="2" destOrd="0" presId="urn:microsoft.com/office/officeart/2005/8/layout/pyramid1"/>
    <dgm:cxn modelId="{3915EBC6-1A0F-424F-B37C-FD6350E89F54}" type="presParOf" srcId="{23745798-D361-4856-ACCF-E6899E9D4C42}" destId="{AA673155-A9BD-40EC-B33E-6B53B086777F}" srcOrd="0" destOrd="0" presId="urn:microsoft.com/office/officeart/2005/8/layout/pyramid1"/>
    <dgm:cxn modelId="{7415786D-63EF-4601-B339-977839EDE479}" type="presParOf" srcId="{23745798-D361-4856-ACCF-E6899E9D4C42}" destId="{81FD8A3D-CAAC-4C40-8640-56A18D4DF507}" srcOrd="1" destOrd="0" presId="urn:microsoft.com/office/officeart/2005/8/layout/pyramid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7D0A5F-6E75-4C59-8F0E-3D7D9ED1353B}" type="doc">
      <dgm:prSet loTypeId="urn:microsoft.com/office/officeart/2005/8/layout/cycle1" loCatId="cycle" qsTypeId="urn:microsoft.com/office/officeart/2005/8/quickstyle/simple5" qsCatId="simple" csTypeId="urn:microsoft.com/office/officeart/2005/8/colors/accent0_1" csCatId="mainScheme" phldr="1"/>
      <dgm:spPr/>
      <dgm:t>
        <a:bodyPr/>
        <a:lstStyle/>
        <a:p>
          <a:endParaRPr lang="en-US"/>
        </a:p>
      </dgm:t>
    </dgm:pt>
    <dgm:pt modelId="{99BFFFA7-FFD4-4258-B372-1B837F149DA7}">
      <dgm:prSet phldrT="[Text]"/>
      <dgm:spPr/>
      <dgm:t>
        <a:bodyPr/>
        <a:lstStyle/>
        <a:p>
          <a:r>
            <a:rPr lang="en-US"/>
            <a:t>Monitor</a:t>
          </a:r>
        </a:p>
      </dgm:t>
    </dgm:pt>
    <dgm:pt modelId="{0DE1A0E0-8AA2-4835-AAF8-D88A7996C9D5}" type="parTrans" cxnId="{F7D53C55-5AC9-4FC7-80E1-D48F118C4DBD}">
      <dgm:prSet/>
      <dgm:spPr/>
      <dgm:t>
        <a:bodyPr/>
        <a:lstStyle/>
        <a:p>
          <a:endParaRPr lang="en-US"/>
        </a:p>
      </dgm:t>
    </dgm:pt>
    <dgm:pt modelId="{C2673778-150A-4344-A489-E14B8455449A}" type="sibTrans" cxnId="{F7D53C55-5AC9-4FC7-80E1-D48F118C4DBD}">
      <dgm:prSet/>
      <dgm:spPr/>
      <dgm:t>
        <a:bodyPr/>
        <a:lstStyle/>
        <a:p>
          <a:endParaRPr lang="en-US"/>
        </a:p>
      </dgm:t>
    </dgm:pt>
    <dgm:pt modelId="{F799345E-715F-4CFB-A37E-E7D2DF3BCDB3}">
      <dgm:prSet phldrT="[Text]"/>
      <dgm:spPr/>
      <dgm:t>
        <a:bodyPr/>
        <a:lstStyle/>
        <a:p>
          <a:r>
            <a:rPr lang="en-US"/>
            <a:t>Analyze</a:t>
          </a:r>
        </a:p>
      </dgm:t>
    </dgm:pt>
    <dgm:pt modelId="{E6857C23-6C19-4E72-B0BF-E641819AF4E9}" type="parTrans" cxnId="{A10B0625-4182-4DD2-808D-1E31DA7D96E4}">
      <dgm:prSet/>
      <dgm:spPr/>
      <dgm:t>
        <a:bodyPr/>
        <a:lstStyle/>
        <a:p>
          <a:endParaRPr lang="en-US"/>
        </a:p>
      </dgm:t>
    </dgm:pt>
    <dgm:pt modelId="{62A02947-2D37-4525-A2B3-B964CA776E60}" type="sibTrans" cxnId="{A10B0625-4182-4DD2-808D-1E31DA7D96E4}">
      <dgm:prSet/>
      <dgm:spPr/>
      <dgm:t>
        <a:bodyPr/>
        <a:lstStyle/>
        <a:p>
          <a:endParaRPr lang="en-US"/>
        </a:p>
      </dgm:t>
    </dgm:pt>
    <dgm:pt modelId="{F046841E-8B79-4A35-AACF-77ADD63ADC3A}">
      <dgm:prSet phldrT="[Text]"/>
      <dgm:spPr/>
      <dgm:t>
        <a:bodyPr/>
        <a:lstStyle/>
        <a:p>
          <a:r>
            <a:rPr lang="en-US"/>
            <a:t>Configure</a:t>
          </a:r>
        </a:p>
      </dgm:t>
    </dgm:pt>
    <dgm:pt modelId="{AFCDB459-8B93-4266-AFEB-568BEE0B063C}" type="parTrans" cxnId="{FA82C070-B645-4B69-BEFD-E842BA994F31}">
      <dgm:prSet/>
      <dgm:spPr/>
      <dgm:t>
        <a:bodyPr/>
        <a:lstStyle/>
        <a:p>
          <a:endParaRPr lang="en-US"/>
        </a:p>
      </dgm:t>
    </dgm:pt>
    <dgm:pt modelId="{E8B5D719-28A0-4E4C-B4B1-1D2C5283C99C}" type="sibTrans" cxnId="{FA82C070-B645-4B69-BEFD-E842BA994F31}">
      <dgm:prSet/>
      <dgm:spPr/>
      <dgm:t>
        <a:bodyPr/>
        <a:lstStyle/>
        <a:p>
          <a:endParaRPr lang="en-US"/>
        </a:p>
      </dgm:t>
    </dgm:pt>
    <dgm:pt modelId="{F3EA07C3-3E3E-4757-846B-74649FAADD64}" type="pres">
      <dgm:prSet presAssocID="{4A7D0A5F-6E75-4C59-8F0E-3D7D9ED1353B}" presName="cycle" presStyleCnt="0">
        <dgm:presLayoutVars>
          <dgm:dir/>
          <dgm:resizeHandles val="exact"/>
        </dgm:presLayoutVars>
      </dgm:prSet>
      <dgm:spPr/>
    </dgm:pt>
    <dgm:pt modelId="{AF63D857-3EF3-4252-8719-5A3B2990B4BD}" type="pres">
      <dgm:prSet presAssocID="{99BFFFA7-FFD4-4258-B372-1B837F149DA7}" presName="dummy" presStyleCnt="0"/>
      <dgm:spPr/>
    </dgm:pt>
    <dgm:pt modelId="{E204B622-A0BD-45A9-9358-C91A7F8828C1}" type="pres">
      <dgm:prSet presAssocID="{99BFFFA7-FFD4-4258-B372-1B837F149DA7}" presName="node" presStyleLbl="revTx" presStyleIdx="0" presStyleCnt="3">
        <dgm:presLayoutVars>
          <dgm:bulletEnabled val="1"/>
        </dgm:presLayoutVars>
      </dgm:prSet>
      <dgm:spPr/>
    </dgm:pt>
    <dgm:pt modelId="{9C56F298-092F-4BE3-83CD-30925AB268D6}" type="pres">
      <dgm:prSet presAssocID="{C2673778-150A-4344-A489-E14B8455449A}" presName="sibTrans" presStyleLbl="node1" presStyleIdx="0" presStyleCnt="3"/>
      <dgm:spPr/>
    </dgm:pt>
    <dgm:pt modelId="{633911BD-01D9-4F17-BF72-55BA5C76E9FB}" type="pres">
      <dgm:prSet presAssocID="{F799345E-715F-4CFB-A37E-E7D2DF3BCDB3}" presName="dummy" presStyleCnt="0"/>
      <dgm:spPr/>
    </dgm:pt>
    <dgm:pt modelId="{412FF657-5C33-48FA-90BC-8F0378DE070D}" type="pres">
      <dgm:prSet presAssocID="{F799345E-715F-4CFB-A37E-E7D2DF3BCDB3}" presName="node" presStyleLbl="revTx" presStyleIdx="1" presStyleCnt="3">
        <dgm:presLayoutVars>
          <dgm:bulletEnabled val="1"/>
        </dgm:presLayoutVars>
      </dgm:prSet>
      <dgm:spPr/>
    </dgm:pt>
    <dgm:pt modelId="{42D0D954-E779-48EA-B56B-4D6E5F31942F}" type="pres">
      <dgm:prSet presAssocID="{62A02947-2D37-4525-A2B3-B964CA776E60}" presName="sibTrans" presStyleLbl="node1" presStyleIdx="1" presStyleCnt="3"/>
      <dgm:spPr/>
    </dgm:pt>
    <dgm:pt modelId="{0D86A525-A2A0-40F2-BD49-DF76DF478BFD}" type="pres">
      <dgm:prSet presAssocID="{F046841E-8B79-4A35-AACF-77ADD63ADC3A}" presName="dummy" presStyleCnt="0"/>
      <dgm:spPr/>
    </dgm:pt>
    <dgm:pt modelId="{87C2D4C1-5801-40DA-B137-90EF0CB68875}" type="pres">
      <dgm:prSet presAssocID="{F046841E-8B79-4A35-AACF-77ADD63ADC3A}" presName="node" presStyleLbl="revTx" presStyleIdx="2" presStyleCnt="3">
        <dgm:presLayoutVars>
          <dgm:bulletEnabled val="1"/>
        </dgm:presLayoutVars>
      </dgm:prSet>
      <dgm:spPr/>
    </dgm:pt>
    <dgm:pt modelId="{F558E049-11E4-4083-B86A-621F3A618293}" type="pres">
      <dgm:prSet presAssocID="{E8B5D719-28A0-4E4C-B4B1-1D2C5283C99C}" presName="sibTrans" presStyleLbl="node1" presStyleIdx="2" presStyleCnt="3"/>
      <dgm:spPr/>
    </dgm:pt>
  </dgm:ptLst>
  <dgm:cxnLst>
    <dgm:cxn modelId="{3B019A10-BA2F-40B6-910D-221B79D47FBD}" type="presOf" srcId="{E8B5D719-28A0-4E4C-B4B1-1D2C5283C99C}" destId="{F558E049-11E4-4083-B86A-621F3A618293}" srcOrd="0" destOrd="0" presId="urn:microsoft.com/office/officeart/2005/8/layout/cycle1"/>
    <dgm:cxn modelId="{A10B0625-4182-4DD2-808D-1E31DA7D96E4}" srcId="{4A7D0A5F-6E75-4C59-8F0E-3D7D9ED1353B}" destId="{F799345E-715F-4CFB-A37E-E7D2DF3BCDB3}" srcOrd="1" destOrd="0" parTransId="{E6857C23-6C19-4E72-B0BF-E641819AF4E9}" sibTransId="{62A02947-2D37-4525-A2B3-B964CA776E60}"/>
    <dgm:cxn modelId="{5A57FB27-7580-4D6D-9673-86B499B7FD73}" type="presOf" srcId="{F046841E-8B79-4A35-AACF-77ADD63ADC3A}" destId="{87C2D4C1-5801-40DA-B137-90EF0CB68875}" srcOrd="0" destOrd="0" presId="urn:microsoft.com/office/officeart/2005/8/layout/cycle1"/>
    <dgm:cxn modelId="{FA82C070-B645-4B69-BEFD-E842BA994F31}" srcId="{4A7D0A5F-6E75-4C59-8F0E-3D7D9ED1353B}" destId="{F046841E-8B79-4A35-AACF-77ADD63ADC3A}" srcOrd="2" destOrd="0" parTransId="{AFCDB459-8B93-4266-AFEB-568BEE0B063C}" sibTransId="{E8B5D719-28A0-4E4C-B4B1-1D2C5283C99C}"/>
    <dgm:cxn modelId="{561FE350-5322-4E94-B576-EA5BFBD8B2C0}" type="presOf" srcId="{F799345E-715F-4CFB-A37E-E7D2DF3BCDB3}" destId="{412FF657-5C33-48FA-90BC-8F0378DE070D}" srcOrd="0" destOrd="0" presId="urn:microsoft.com/office/officeart/2005/8/layout/cycle1"/>
    <dgm:cxn modelId="{F7D53C55-5AC9-4FC7-80E1-D48F118C4DBD}" srcId="{4A7D0A5F-6E75-4C59-8F0E-3D7D9ED1353B}" destId="{99BFFFA7-FFD4-4258-B372-1B837F149DA7}" srcOrd="0" destOrd="0" parTransId="{0DE1A0E0-8AA2-4835-AAF8-D88A7996C9D5}" sibTransId="{C2673778-150A-4344-A489-E14B8455449A}"/>
    <dgm:cxn modelId="{279AA492-0294-4D8D-BD23-7B7E58B1E420}" type="presOf" srcId="{62A02947-2D37-4525-A2B3-B964CA776E60}" destId="{42D0D954-E779-48EA-B56B-4D6E5F31942F}" srcOrd="0" destOrd="0" presId="urn:microsoft.com/office/officeart/2005/8/layout/cycle1"/>
    <dgm:cxn modelId="{091896D5-9D57-467B-8E4B-AEB741663D35}" type="presOf" srcId="{99BFFFA7-FFD4-4258-B372-1B837F149DA7}" destId="{E204B622-A0BD-45A9-9358-C91A7F8828C1}" srcOrd="0" destOrd="0" presId="urn:microsoft.com/office/officeart/2005/8/layout/cycle1"/>
    <dgm:cxn modelId="{7D6503EC-7BDD-49E1-A126-6BDBD9659FB0}" type="presOf" srcId="{4A7D0A5F-6E75-4C59-8F0E-3D7D9ED1353B}" destId="{F3EA07C3-3E3E-4757-846B-74649FAADD64}" srcOrd="0" destOrd="0" presId="urn:microsoft.com/office/officeart/2005/8/layout/cycle1"/>
    <dgm:cxn modelId="{33A2C4F7-48FD-4681-8DA4-B12F613967B1}" type="presOf" srcId="{C2673778-150A-4344-A489-E14B8455449A}" destId="{9C56F298-092F-4BE3-83CD-30925AB268D6}" srcOrd="0" destOrd="0" presId="urn:microsoft.com/office/officeart/2005/8/layout/cycle1"/>
    <dgm:cxn modelId="{D4E6D6D4-8CC0-42B6-BAC0-A23F470D8578}" type="presParOf" srcId="{F3EA07C3-3E3E-4757-846B-74649FAADD64}" destId="{AF63D857-3EF3-4252-8719-5A3B2990B4BD}" srcOrd="0" destOrd="0" presId="urn:microsoft.com/office/officeart/2005/8/layout/cycle1"/>
    <dgm:cxn modelId="{04E14A28-426D-44B9-A0DE-9BF092E13772}" type="presParOf" srcId="{F3EA07C3-3E3E-4757-846B-74649FAADD64}" destId="{E204B622-A0BD-45A9-9358-C91A7F8828C1}" srcOrd="1" destOrd="0" presId="urn:microsoft.com/office/officeart/2005/8/layout/cycle1"/>
    <dgm:cxn modelId="{F8CC9672-A715-4733-A227-107DCBEA8F82}" type="presParOf" srcId="{F3EA07C3-3E3E-4757-846B-74649FAADD64}" destId="{9C56F298-092F-4BE3-83CD-30925AB268D6}" srcOrd="2" destOrd="0" presId="urn:microsoft.com/office/officeart/2005/8/layout/cycle1"/>
    <dgm:cxn modelId="{20657A13-2271-418A-A41A-33C82E053AEA}" type="presParOf" srcId="{F3EA07C3-3E3E-4757-846B-74649FAADD64}" destId="{633911BD-01D9-4F17-BF72-55BA5C76E9FB}" srcOrd="3" destOrd="0" presId="urn:microsoft.com/office/officeart/2005/8/layout/cycle1"/>
    <dgm:cxn modelId="{739A9F5D-9AD2-4BC1-8B58-25DC8E43C727}" type="presParOf" srcId="{F3EA07C3-3E3E-4757-846B-74649FAADD64}" destId="{412FF657-5C33-48FA-90BC-8F0378DE070D}" srcOrd="4" destOrd="0" presId="urn:microsoft.com/office/officeart/2005/8/layout/cycle1"/>
    <dgm:cxn modelId="{AF9B3A23-7473-4FE3-AA45-0D09D62991D1}" type="presParOf" srcId="{F3EA07C3-3E3E-4757-846B-74649FAADD64}" destId="{42D0D954-E779-48EA-B56B-4D6E5F31942F}" srcOrd="5" destOrd="0" presId="urn:microsoft.com/office/officeart/2005/8/layout/cycle1"/>
    <dgm:cxn modelId="{20C9661F-41F4-4B87-B894-236FE4790CFC}" type="presParOf" srcId="{F3EA07C3-3E3E-4757-846B-74649FAADD64}" destId="{0D86A525-A2A0-40F2-BD49-DF76DF478BFD}" srcOrd="6" destOrd="0" presId="urn:microsoft.com/office/officeart/2005/8/layout/cycle1"/>
    <dgm:cxn modelId="{257F28E6-1A33-4FE1-BE15-5C8C5899FF2D}" type="presParOf" srcId="{F3EA07C3-3E3E-4757-846B-74649FAADD64}" destId="{87C2D4C1-5801-40DA-B137-90EF0CB68875}" srcOrd="7" destOrd="0" presId="urn:microsoft.com/office/officeart/2005/8/layout/cycle1"/>
    <dgm:cxn modelId="{1490939A-267B-430F-AB53-C9D3AAF4B7D5}" type="presParOf" srcId="{F3EA07C3-3E3E-4757-846B-74649FAADD64}" destId="{F558E049-11E4-4083-B86A-621F3A61829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25DEC-5F73-44FF-BABE-A4165A3E90DA}">
      <dsp:nvSpPr>
        <dsp:cNvPr id="0" name=""/>
        <dsp:cNvSpPr/>
      </dsp:nvSpPr>
      <dsp:spPr>
        <a:xfrm>
          <a:off x="2837003" y="5722"/>
          <a:ext cx="2615799" cy="1592663"/>
        </a:xfrm>
        <a:prstGeom prst="trapezoid">
          <a:avLst>
            <a:gd name="adj" fmla="val 82120"/>
          </a:avLst>
        </a:prstGeom>
        <a:solidFill>
          <a:srgbClr val="FF0000"/>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b" anchorCtr="0">
          <a:noAutofit/>
        </a:bodyPr>
        <a:lstStyle/>
        <a:p>
          <a:pPr marL="0" lvl="0" indent="0" algn="ctr" defTabSz="1422400">
            <a:lnSpc>
              <a:spcPct val="90000"/>
            </a:lnSpc>
            <a:spcBef>
              <a:spcPct val="0"/>
            </a:spcBef>
            <a:spcAft>
              <a:spcPct val="35000"/>
            </a:spcAft>
            <a:buNone/>
          </a:pPr>
          <a:r>
            <a:rPr lang="en-US" sz="3200" kern="1200">
              <a:solidFill>
                <a:schemeClr val="bg1"/>
              </a:solidFill>
            </a:rPr>
            <a:t>Memory</a:t>
          </a:r>
          <a:endParaRPr lang="en-GB" sz="3200" kern="1200">
            <a:solidFill>
              <a:schemeClr val="bg1"/>
            </a:solidFill>
          </a:endParaRPr>
        </a:p>
      </dsp:txBody>
      <dsp:txXfrm>
        <a:off x="2837003" y="5722"/>
        <a:ext cx="2615799" cy="1592663"/>
      </dsp:txXfrm>
    </dsp:sp>
    <dsp:sp modelId="{BEAB3674-D5E3-4583-BB76-E5F1D1F1CF8B}">
      <dsp:nvSpPr>
        <dsp:cNvPr id="0" name=""/>
        <dsp:cNvSpPr/>
      </dsp:nvSpPr>
      <dsp:spPr>
        <a:xfrm>
          <a:off x="1708935" y="1592663"/>
          <a:ext cx="4871935" cy="1373678"/>
        </a:xfrm>
        <a:prstGeom prst="trapezoid">
          <a:avLst>
            <a:gd name="adj" fmla="val 82120"/>
          </a:avLst>
        </a:prstGeom>
        <a:solidFill>
          <a:schemeClr val="accent4">
            <a:lumMod val="60000"/>
            <a:lumOff val="4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dirty="0">
              <a:solidFill>
                <a:schemeClr val="bg1"/>
              </a:solidFill>
            </a:rPr>
            <a:t>Adaptive Cache</a:t>
          </a:r>
          <a:endParaRPr lang="en-GB" sz="4000" kern="1200" dirty="0">
            <a:solidFill>
              <a:schemeClr val="bg1"/>
            </a:solidFill>
          </a:endParaRPr>
        </a:p>
      </dsp:txBody>
      <dsp:txXfrm>
        <a:off x="2561524" y="1592663"/>
        <a:ext cx="3166758" cy="1373678"/>
      </dsp:txXfrm>
    </dsp:sp>
    <dsp:sp modelId="{AA673155-A9BD-40EC-B33E-6B53B086777F}">
      <dsp:nvSpPr>
        <dsp:cNvPr id="0" name=""/>
        <dsp:cNvSpPr/>
      </dsp:nvSpPr>
      <dsp:spPr>
        <a:xfrm>
          <a:off x="0" y="2966342"/>
          <a:ext cx="8289806" cy="2081015"/>
        </a:xfrm>
        <a:prstGeom prst="trapezoid">
          <a:avLst>
            <a:gd name="adj" fmla="val 82120"/>
          </a:avLst>
        </a:prstGeom>
        <a:solidFill>
          <a:schemeClr val="accent1">
            <a:lumMod val="40000"/>
            <a:lumOff val="60000"/>
          </a:schemeClr>
        </a:solidFill>
        <a:ln w="190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b" anchorCtr="0">
          <a:noAutofit/>
        </a:bodyPr>
        <a:lstStyle/>
        <a:p>
          <a:pPr marL="0" lvl="0" indent="0" algn="ctr" defTabSz="1778000">
            <a:lnSpc>
              <a:spcPct val="90000"/>
            </a:lnSpc>
            <a:spcBef>
              <a:spcPct val="0"/>
            </a:spcBef>
            <a:spcAft>
              <a:spcPct val="35000"/>
            </a:spcAft>
            <a:buNone/>
          </a:pPr>
          <a:r>
            <a:rPr lang="en-US" sz="4000" kern="1200">
              <a:solidFill>
                <a:schemeClr val="bg1"/>
              </a:solidFill>
            </a:rPr>
            <a:t>Remote Storage</a:t>
          </a:r>
          <a:endParaRPr lang="en-GB" sz="4000" kern="1200">
            <a:solidFill>
              <a:schemeClr val="bg1"/>
            </a:solidFill>
          </a:endParaRPr>
        </a:p>
      </dsp:txBody>
      <dsp:txXfrm>
        <a:off x="1450716" y="2966342"/>
        <a:ext cx="5388374" cy="2081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4B622-A0BD-45A9-9358-C91A7F8828C1}">
      <dsp:nvSpPr>
        <dsp:cNvPr id="0" name=""/>
        <dsp:cNvSpPr/>
      </dsp:nvSpPr>
      <dsp:spPr>
        <a:xfrm>
          <a:off x="3764686"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Monitor</a:t>
          </a:r>
        </a:p>
      </dsp:txBody>
      <dsp:txXfrm>
        <a:off x="3764686" y="228309"/>
        <a:ext cx="1170468" cy="1170468"/>
      </dsp:txXfrm>
    </dsp:sp>
    <dsp:sp modelId="{9C56F298-092F-4BE3-83CD-30925AB268D6}">
      <dsp:nvSpPr>
        <dsp:cNvPr id="0" name=""/>
        <dsp:cNvSpPr/>
      </dsp:nvSpPr>
      <dsp:spPr>
        <a:xfrm>
          <a:off x="1984201" y="-1357"/>
          <a:ext cx="2765079" cy="2765079"/>
        </a:xfrm>
        <a:prstGeom prst="circularArrow">
          <a:avLst>
            <a:gd name="adj1" fmla="val 8254"/>
            <a:gd name="adj2" fmla="val 576626"/>
            <a:gd name="adj3" fmla="val 2961527"/>
            <a:gd name="adj4" fmla="val 53283"/>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12FF657-5C33-48FA-90BC-8F0378DE070D}">
      <dsp:nvSpPr>
        <dsp:cNvPr id="0" name=""/>
        <dsp:cNvSpPr/>
      </dsp:nvSpPr>
      <dsp:spPr>
        <a:xfrm>
          <a:off x="2781507" y="1931226"/>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Analyze</a:t>
          </a:r>
        </a:p>
      </dsp:txBody>
      <dsp:txXfrm>
        <a:off x="2781507" y="1931226"/>
        <a:ext cx="1170468" cy="1170468"/>
      </dsp:txXfrm>
    </dsp:sp>
    <dsp:sp modelId="{42D0D954-E779-48EA-B56B-4D6E5F31942F}">
      <dsp:nvSpPr>
        <dsp:cNvPr id="0" name=""/>
        <dsp:cNvSpPr/>
      </dsp:nvSpPr>
      <dsp:spPr>
        <a:xfrm>
          <a:off x="1984201" y="-1357"/>
          <a:ext cx="2765079" cy="2765079"/>
        </a:xfrm>
        <a:prstGeom prst="circularArrow">
          <a:avLst>
            <a:gd name="adj1" fmla="val 8254"/>
            <a:gd name="adj2" fmla="val 576626"/>
            <a:gd name="adj3" fmla="val 10170092"/>
            <a:gd name="adj4" fmla="val 7261847"/>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87C2D4C1-5801-40DA-B137-90EF0CB68875}">
      <dsp:nvSpPr>
        <dsp:cNvPr id="0" name=""/>
        <dsp:cNvSpPr/>
      </dsp:nvSpPr>
      <dsp:spPr>
        <a:xfrm>
          <a:off x="1798327" y="228309"/>
          <a:ext cx="1170468" cy="117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Configure</a:t>
          </a:r>
        </a:p>
      </dsp:txBody>
      <dsp:txXfrm>
        <a:off x="1798327" y="228309"/>
        <a:ext cx="1170468" cy="1170468"/>
      </dsp:txXfrm>
    </dsp:sp>
    <dsp:sp modelId="{F558E049-11E4-4083-B86A-621F3A618293}">
      <dsp:nvSpPr>
        <dsp:cNvPr id="0" name=""/>
        <dsp:cNvSpPr/>
      </dsp:nvSpPr>
      <dsp:spPr>
        <a:xfrm>
          <a:off x="1984201" y="-1357"/>
          <a:ext cx="2765079" cy="2765079"/>
        </a:xfrm>
        <a:prstGeom prst="circularArrow">
          <a:avLst>
            <a:gd name="adj1" fmla="val 8254"/>
            <a:gd name="adj2" fmla="val 576626"/>
            <a:gd name="adj3" fmla="val 16854547"/>
            <a:gd name="adj4" fmla="val 14968828"/>
            <a:gd name="adj5" fmla="val 963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9/9/2019 7:38 AM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9/9/2019 7:38 AM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sdn.microsoft.com/en-us/library/azure/dn765135(v=sql.130).aspx"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msdn.microsoft.com/en-us/library/azure/ms191320(v=sql.130).aspx"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msdn.microsoft.com/en-in/library/dn818158.aspx" TargetMode="External"/><Relationship Id="rId13" Type="http://schemas.openxmlformats.org/officeDocument/2006/relationships/hyperlink" Target="https://msdn.microsoft.com/en-in/library/dn818157.aspx" TargetMode="External"/><Relationship Id="rId3" Type="http://schemas.openxmlformats.org/officeDocument/2006/relationships/hyperlink" Target="https://msdn.microsoft.com/en-in/library/dn818146.aspx" TargetMode="External"/><Relationship Id="rId7" Type="http://schemas.openxmlformats.org/officeDocument/2006/relationships/hyperlink" Target="https://msdn.microsoft.com/en-in/library/dn818159.aspx" TargetMode="External"/><Relationship Id="rId12" Type="http://schemas.openxmlformats.org/officeDocument/2006/relationships/hyperlink" Target="https://msdn.microsoft.com/en-in/library/dn818152.aspx"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msdn.microsoft.com/en-in/library/dn818156.aspx" TargetMode="External"/><Relationship Id="rId11" Type="http://schemas.openxmlformats.org/officeDocument/2006/relationships/hyperlink" Target="https://msdn.microsoft.com/en-in/library/dn818145.aspx" TargetMode="External"/><Relationship Id="rId5" Type="http://schemas.openxmlformats.org/officeDocument/2006/relationships/hyperlink" Target="https://msdn.microsoft.com/en-in/library/dn818155.aspx" TargetMode="External"/><Relationship Id="rId15" Type="http://schemas.openxmlformats.org/officeDocument/2006/relationships/hyperlink" Target="https://msdn.microsoft.com/en-in/library/dn818154.aspx" TargetMode="External"/><Relationship Id="rId10" Type="http://schemas.openxmlformats.org/officeDocument/2006/relationships/hyperlink" Target="https://msdn.microsoft.com/en-in/library/dn911018.aspx" TargetMode="External"/><Relationship Id="rId4" Type="http://schemas.openxmlformats.org/officeDocument/2006/relationships/hyperlink" Target="https://msdn.microsoft.com/en-in/library/dn818148.aspx" TargetMode="External"/><Relationship Id="rId9" Type="http://schemas.openxmlformats.org/officeDocument/2006/relationships/hyperlink" Target="https://msdn.microsoft.com/en-in/library/dn818147.aspx" TargetMode="External"/><Relationship Id="rId14" Type="http://schemas.openxmlformats.org/officeDocument/2006/relationships/hyperlink" Target="https://msdn.microsoft.com/en-in/library/dn911020.aspx"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nam06.safelinks.protection.outlook.com/?url=https%3A%2F%2Fazure.microsoft.com%2Fen-us%2Fservices%2Fstorage%2Fdatabox%2Fdata%2F&amp;data=02%7C01%7CTammy.Richter%40microsoft.com%7C3d8457e323e74cbeb62a08d677014caf%7C72f988bf86f141af91ab2d7cd011db47%7C1%7C0%7C636827245431122508&amp;sdata=L7WZUWvcrDwCFFl691bmkI00krstAcSsjsDA3EUqXb8%3D&amp;reserved=0"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20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203">
              <a:defRPr/>
            </a:pPr>
            <a:fld id="{386CE63F-9E7F-4C04-9D0D-FCA25A8E9E86}" type="datetime8">
              <a:rPr lang="en-US">
                <a:solidFill>
                  <a:prstClr val="black"/>
                </a:solidFill>
              </a:rPr>
              <a:pPr defTabSz="933203">
                <a:defRPr/>
              </a:pPr>
              <a:t>9/9/2019 7:38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203">
              <a:defRPr/>
            </a:pPr>
            <a:fld id="{B4008EB6-D09E-4580-8CD6-DDB14511944F}" type="slidenum">
              <a:rPr lang="en-US">
                <a:solidFill>
                  <a:prstClr val="black"/>
                </a:solidFill>
              </a:rPr>
              <a:pPr defTabSz="933203">
                <a:defRPr/>
              </a:pPr>
              <a:t>14</a:t>
            </a:fld>
            <a:endParaRPr lang="en-US">
              <a:solidFill>
                <a:prstClr val="black"/>
              </a:solidFill>
            </a:endParaRPr>
          </a:p>
        </p:txBody>
      </p:sp>
    </p:spTree>
    <p:extLst>
      <p:ext uri="{BB962C8B-B14F-4D97-AF65-F5344CB8AC3E}">
        <p14:creationId xmlns:p14="http://schemas.microsoft.com/office/powerpoint/2010/main" val="1349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 was May 1, 2018</a:t>
            </a:r>
          </a:p>
          <a:p>
            <a:r>
              <a:rPr lang="en-US" dirty="0"/>
              <a:t>https://azure.microsoft.com/en-us/updates/elevate-your-performance-with-azure-sql-data-warehouse-gen2/ </a:t>
            </a:r>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7D10C09F-FCA1-48C8-B40D-42E1045D109E}" type="datetime8">
              <a:rPr lang="en-US">
                <a:solidFill>
                  <a:prstClr val="black"/>
                </a:solidFill>
              </a:rPr>
              <a:pPr defTabSz="951956">
                <a:defRPr/>
              </a:pPr>
              <a:t>9/9/2019 7:38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15</a:t>
            </a:fld>
            <a:endParaRPr lang="en-US" dirty="0">
              <a:solidFill>
                <a:prstClr val="black"/>
              </a:solidFill>
            </a:endParaRPr>
          </a:p>
        </p:txBody>
      </p:sp>
    </p:spTree>
    <p:extLst>
      <p:ext uri="{BB962C8B-B14F-4D97-AF65-F5344CB8AC3E}">
        <p14:creationId xmlns:p14="http://schemas.microsoft.com/office/powerpoint/2010/main" val="172798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7D10C09F-FCA1-48C8-B40D-42E1045D109E}" type="datetime8">
              <a:rPr lang="en-US">
                <a:solidFill>
                  <a:prstClr val="black"/>
                </a:solidFill>
              </a:rPr>
              <a:pPr defTabSz="951956">
                <a:defRPr/>
              </a:pPr>
              <a:t>9/9/2019 7:38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16</a:t>
            </a:fld>
            <a:endParaRPr lang="en-US" dirty="0">
              <a:solidFill>
                <a:prstClr val="black"/>
              </a:solidFill>
            </a:endParaRPr>
          </a:p>
        </p:txBody>
      </p:sp>
    </p:spTree>
    <p:extLst>
      <p:ext uri="{BB962C8B-B14F-4D97-AF65-F5344CB8AC3E}">
        <p14:creationId xmlns:p14="http://schemas.microsoft.com/office/powerpoint/2010/main" val="2485657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5253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dirty="0">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dirty="0">
                <a:latin typeface="Segoe UI" panose="020B0502040204020203" pitchFamily="34" charset="0"/>
                <a:cs typeface="Segoe UI" panose="020B0502040204020203" pitchFamily="34" charset="0"/>
              </a:rPr>
              <a:t>Use the </a:t>
            </a:r>
            <a:r>
              <a:rPr lang="en-US" sz="1000" b="1" dirty="0">
                <a:latin typeface="Segoe UI" panose="020B0502040204020203" pitchFamily="34" charset="0"/>
                <a:cs typeface="Segoe UI" panose="020B0502040204020203" pitchFamily="34" charset="0"/>
              </a:rPr>
              <a:t>ALTER DATABASE</a:t>
            </a:r>
            <a:r>
              <a:rPr lang="en-US" sz="1000" dirty="0">
                <a:latin typeface="Segoe UI" panose="020B0502040204020203" pitchFamily="34" charset="0"/>
                <a:cs typeface="Segoe UI" panose="020B0502040204020203" pitchFamily="34" charset="0"/>
              </a:rPr>
              <a:t> statement to enable the query store.</a:t>
            </a:r>
          </a:p>
          <a:p>
            <a:pPr marL="641600" lvl="1" indent="-174982"/>
            <a:r>
              <a:rPr lang="en-US" dirty="0">
                <a:latin typeface="Segoe UI" panose="020B0502040204020203" pitchFamily="34" charset="0"/>
                <a:cs typeface="Segoe UI" panose="020B0502040204020203" pitchFamily="34" charset="0"/>
              </a:rPr>
              <a:t>ALTER DATABASE </a:t>
            </a:r>
            <a:r>
              <a:rPr lang="en-US" dirty="0" err="1">
                <a:latin typeface="Segoe UI" panose="020B0502040204020203" pitchFamily="34" charset="0"/>
                <a:cs typeface="Segoe UI" panose="020B0502040204020203" pitchFamily="34" charset="0"/>
              </a:rPr>
              <a:t>Databasename</a:t>
            </a:r>
            <a:r>
              <a:rPr lang="en-US" dirty="0">
                <a:latin typeface="Segoe UI" panose="020B0502040204020203" pitchFamily="34" charset="0"/>
                <a:cs typeface="Segoe UI" panose="020B0502040204020203" pitchFamily="34" charset="0"/>
              </a:rPr>
              <a:t> SET QUERY_STORE = ON;</a:t>
            </a:r>
            <a:endParaRPr lang="en-US" b="0" i="0" kern="1200" dirty="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dirty="0">
                <a:latin typeface="Segoe UI" panose="020B0502040204020203" pitchFamily="34" charset="0"/>
                <a:cs typeface="Segoe UI" panose="020B0502040204020203" pitchFamily="34" charset="0"/>
              </a:rPr>
              <a:t>Query Store catalog views:</a:t>
            </a:r>
          </a:p>
          <a:p>
            <a:pPr marL="641600" lvl="1" indent="-174982"/>
            <a:r>
              <a:rPr lang="en-US" sz="1000" dirty="0" err="1">
                <a:latin typeface="Segoe UI" panose="020B0502040204020203" pitchFamily="34" charset="0"/>
                <a:cs typeface="Segoe UI" panose="020B0502040204020203" pitchFamily="34" charset="0"/>
                <a:hlinkClick r:id="rId3"/>
              </a:rPr>
              <a:t>sys.database_query_store_options</a:t>
            </a:r>
            <a:r>
              <a:rPr lang="en-US" sz="1000" dirty="0">
                <a:latin typeface="Segoe UI" panose="020B0502040204020203" pitchFamily="34" charset="0"/>
                <a:cs typeface="Segoe UI" panose="020B0502040204020203" pitchFamily="34" charset="0"/>
                <a:hlinkClick r:id="rId3"/>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4"/>
              </a:rPr>
              <a:t>sys.query_context_settings</a:t>
            </a:r>
            <a:r>
              <a:rPr lang="en-US" sz="1000" dirty="0">
                <a:latin typeface="Segoe UI" panose="020B0502040204020203" pitchFamily="34" charset="0"/>
                <a:cs typeface="Segoe UI" panose="020B0502040204020203" pitchFamily="34" charset="0"/>
                <a:hlinkClick r:id="rId4"/>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5"/>
              </a:rPr>
              <a:t>sys.query_store_plan</a:t>
            </a:r>
            <a:r>
              <a:rPr lang="en-US" sz="1000" dirty="0">
                <a:latin typeface="Segoe UI" panose="020B0502040204020203" pitchFamily="34" charset="0"/>
                <a:cs typeface="Segoe UI" panose="020B0502040204020203" pitchFamily="34" charset="0"/>
                <a:hlinkClick r:id="rId5"/>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6"/>
              </a:rPr>
              <a:t>sys.query_store_query</a:t>
            </a:r>
            <a:r>
              <a:rPr lang="en-US" sz="1000" dirty="0">
                <a:latin typeface="Segoe UI" panose="020B0502040204020203" pitchFamily="34" charset="0"/>
                <a:cs typeface="Segoe UI" panose="020B0502040204020203" pitchFamily="34" charset="0"/>
                <a:hlinkClick r:id="rId6"/>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7"/>
              </a:rPr>
              <a:t>sys.query_store_query_text</a:t>
            </a:r>
            <a:r>
              <a:rPr lang="en-US" sz="1000" dirty="0">
                <a:latin typeface="Segoe UI" panose="020B0502040204020203" pitchFamily="34" charset="0"/>
                <a:cs typeface="Segoe UI" panose="020B0502040204020203" pitchFamily="34" charset="0"/>
                <a:hlinkClick r:id="rId7"/>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8"/>
              </a:rPr>
              <a:t>sys.query_store_runtime_stats</a:t>
            </a:r>
            <a:r>
              <a:rPr lang="en-US" sz="1000" dirty="0">
                <a:latin typeface="Segoe UI" panose="020B0502040204020203" pitchFamily="34" charset="0"/>
                <a:cs typeface="Segoe UI" panose="020B0502040204020203" pitchFamily="34" charset="0"/>
                <a:hlinkClick r:id="rId8"/>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9"/>
              </a:rPr>
              <a:t>sys.query_store_runtime_stats_interval</a:t>
            </a:r>
            <a:r>
              <a:rPr lang="en-US" sz="1000" dirty="0">
                <a:latin typeface="Segoe UI" panose="020B0502040204020203" pitchFamily="34" charset="0"/>
                <a:cs typeface="Segoe UI" panose="020B0502040204020203" pitchFamily="34" charset="0"/>
                <a:hlinkClick r:id="rId9"/>
              </a:rPr>
              <a:t> (Transact-SQL)</a:t>
            </a:r>
            <a:endParaRPr lang="en-US" sz="1000" dirty="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dirty="0">
                <a:latin typeface="Segoe UI" panose="020B0502040204020203" pitchFamily="34" charset="0"/>
                <a:cs typeface="Segoe UI" panose="020B0502040204020203" pitchFamily="34" charset="0"/>
              </a:rPr>
              <a:t>Query Store stored procedures:</a:t>
            </a:r>
          </a:p>
          <a:p>
            <a:pPr marL="641600" lvl="1" indent="-174982"/>
            <a:r>
              <a:rPr lang="en-US" sz="1000" dirty="0" err="1">
                <a:latin typeface="Segoe UI" panose="020B0502040204020203" pitchFamily="34" charset="0"/>
                <a:cs typeface="Segoe UI" panose="020B0502040204020203" pitchFamily="34" charset="0"/>
                <a:hlinkClick r:id="rId10"/>
              </a:rPr>
              <a:t>sp_query_store_flush_db</a:t>
            </a:r>
            <a:r>
              <a:rPr lang="en-US" sz="1000" dirty="0">
                <a:latin typeface="Segoe UI" panose="020B0502040204020203" pitchFamily="34" charset="0"/>
                <a:cs typeface="Segoe UI" panose="020B0502040204020203" pitchFamily="34" charset="0"/>
                <a:hlinkClick r:id="rId10"/>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1"/>
              </a:rPr>
              <a:t>sp_query_store_force_plan</a:t>
            </a:r>
            <a:r>
              <a:rPr lang="en-US" sz="1000" dirty="0">
                <a:latin typeface="Segoe UI" panose="020B0502040204020203" pitchFamily="34" charset="0"/>
                <a:cs typeface="Segoe UI" panose="020B0502040204020203" pitchFamily="34" charset="0"/>
                <a:hlinkClick r:id="rId11"/>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2"/>
              </a:rPr>
              <a:t>sp_query_store_remove_plan</a:t>
            </a:r>
            <a:r>
              <a:rPr lang="en-US" sz="1000" dirty="0">
                <a:latin typeface="Segoe UI" panose="020B0502040204020203" pitchFamily="34" charset="0"/>
                <a:cs typeface="Segoe UI" panose="020B0502040204020203" pitchFamily="34" charset="0"/>
                <a:hlinkClick r:id="rId12"/>
              </a:rPr>
              <a:t> (</a:t>
            </a:r>
            <a:r>
              <a:rPr lang="en-US" sz="1000" dirty="0" err="1">
                <a:latin typeface="Segoe UI" panose="020B0502040204020203" pitchFamily="34" charset="0"/>
                <a:cs typeface="Segoe UI" panose="020B0502040204020203" pitchFamily="34" charset="0"/>
                <a:hlinkClick r:id="rId12"/>
              </a:rPr>
              <a:t>Transct</a:t>
            </a:r>
            <a:r>
              <a:rPr lang="en-US" sz="1000" dirty="0">
                <a:latin typeface="Segoe UI" panose="020B0502040204020203" pitchFamily="34" charset="0"/>
                <a:cs typeface="Segoe UI" panose="020B0502040204020203" pitchFamily="34" charset="0"/>
                <a:hlinkClick r:id="rId12"/>
              </a:rPr>
              <a: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3"/>
              </a:rPr>
              <a:t>sp_query_store_remove_query</a:t>
            </a:r>
            <a:r>
              <a:rPr lang="en-US" sz="1000" dirty="0">
                <a:latin typeface="Segoe UI" panose="020B0502040204020203" pitchFamily="34" charset="0"/>
                <a:cs typeface="Segoe UI" panose="020B0502040204020203" pitchFamily="34" charset="0"/>
                <a:hlinkClick r:id="rId13"/>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4"/>
              </a:rPr>
              <a:t>sp_query_store_reset_exec_stats</a:t>
            </a:r>
            <a:r>
              <a:rPr lang="en-US" sz="1000" dirty="0">
                <a:latin typeface="Segoe UI" panose="020B0502040204020203" pitchFamily="34" charset="0"/>
                <a:cs typeface="Segoe UI" panose="020B0502040204020203" pitchFamily="34" charset="0"/>
                <a:hlinkClick r:id="rId14"/>
              </a:rPr>
              <a:t> (Transact-SQL)</a:t>
            </a:r>
            <a:endParaRPr lang="en-US" sz="1000" dirty="0">
              <a:latin typeface="Segoe UI" panose="020B0502040204020203" pitchFamily="34" charset="0"/>
              <a:cs typeface="Segoe UI" panose="020B0502040204020203" pitchFamily="34" charset="0"/>
            </a:endParaRPr>
          </a:p>
          <a:p>
            <a:pPr marL="641600" lvl="1" indent="-174982"/>
            <a:r>
              <a:rPr lang="en-US" sz="1000" dirty="0" err="1">
                <a:latin typeface="Segoe UI" panose="020B0502040204020203" pitchFamily="34" charset="0"/>
                <a:cs typeface="Segoe UI" panose="020B0502040204020203" pitchFamily="34" charset="0"/>
                <a:hlinkClick r:id="rId15"/>
              </a:rPr>
              <a:t>sp_query_store_unforce_plan</a:t>
            </a:r>
            <a:r>
              <a:rPr lang="en-US" sz="1000" dirty="0">
                <a:latin typeface="Segoe UI" panose="020B0502040204020203" pitchFamily="34" charset="0"/>
                <a:cs typeface="Segoe UI" panose="020B0502040204020203" pitchFamily="34" charset="0"/>
                <a:hlinkClick r:id="rId15"/>
              </a:rPr>
              <a:t> (Transact-SQL)</a:t>
            </a:r>
            <a:endParaRPr lang="en-US" sz="1000" dirty="0">
              <a:latin typeface="Segoe UI" panose="020B0502040204020203" pitchFamily="34" charset="0"/>
              <a:cs typeface="Segoe UI" panose="020B0502040204020203" pitchFamily="34" charset="0"/>
            </a:endParaRPr>
          </a:p>
          <a:p>
            <a:pPr lvl="1"/>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437221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19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06715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54375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7D10C09F-FCA1-48C8-B40D-42E1045D109E}" type="datetime8">
              <a:rPr lang="en-US">
                <a:solidFill>
                  <a:prstClr val="black"/>
                </a:solidFill>
              </a:rPr>
              <a:pPr defTabSz="951956">
                <a:defRPr/>
              </a:pPr>
              <a:t>9/9/2019 7:38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22</a:t>
            </a:fld>
            <a:endParaRPr lang="en-US" dirty="0">
              <a:solidFill>
                <a:prstClr val="black"/>
              </a:solidFill>
            </a:endParaRPr>
          </a:p>
        </p:txBody>
      </p:sp>
    </p:spTree>
    <p:extLst>
      <p:ext uri="{BB962C8B-B14F-4D97-AF65-F5344CB8AC3E}">
        <p14:creationId xmlns:p14="http://schemas.microsoft.com/office/powerpoint/2010/main" val="1885469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Row-Level Security (RLS) simplifies the design and coding of security in your application. </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r>
              <a:rPr lang="en-US" sz="1000" b="1" dirty="0">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dirty="0">
                <a:latin typeface="Segoe UI" panose="020B0502040204020203" pitchFamily="34" charset="0"/>
                <a:cs typeface="Segoe UI" panose="020B0502040204020203" pitchFamily="34" charset="0"/>
              </a:rPr>
              <a:t>RLS enables you to implement restrictions on data row access. For example, ensuring that workers can access only those data rows that are pertinent to their department, or restricting a customer's data access to only the data relevant to their company.</a:t>
            </a:r>
          </a:p>
          <a:p>
            <a:pPr marL="174982" indent="-174982">
              <a:buFont typeface="Arial" panose="020B0604020202020204" pitchFamily="34" charset="0"/>
              <a:buChar char="•"/>
            </a:pPr>
            <a:r>
              <a:rPr lang="en-US" sz="1000" dirty="0">
                <a:latin typeface="Segoe UI" panose="020B0502040204020203" pitchFamily="34" charset="0"/>
                <a:cs typeface="Segoe UI" panose="020B0502040204020203" pitchFamily="34" charset="0"/>
              </a:rPr>
              <a:t>The access restriction logic is located in the database tier rather than away from the data in another application tier. The database system applies the access restrictions every time that data access is attempted from any tier. This makes your security system more reliable and robust by reducing the surface area of your security system.</a:t>
            </a:r>
          </a:p>
          <a:p>
            <a:pPr marL="174982" indent="-174982">
              <a:buFont typeface="Arial" panose="020B0604020202020204" pitchFamily="34" charset="0"/>
              <a:buChar char="•"/>
            </a:pPr>
            <a:r>
              <a:rPr lang="en-US" sz="1000" dirty="0">
                <a:latin typeface="Segoe UI" panose="020B0502040204020203" pitchFamily="34" charset="0"/>
                <a:cs typeface="Segoe UI" panose="020B0502040204020203" pitchFamily="34" charset="0"/>
              </a:rPr>
              <a:t>Implement RLS by using the </a:t>
            </a:r>
            <a:r>
              <a:rPr lang="en-US" sz="1000" dirty="0">
                <a:latin typeface="Segoe UI" panose="020B0502040204020203" pitchFamily="34" charset="0"/>
                <a:cs typeface="Segoe UI" panose="020B0502040204020203" pitchFamily="34" charset="0"/>
                <a:hlinkClick r:id="rId3"/>
              </a:rPr>
              <a:t>CREATE SECURITY POLICY</a:t>
            </a:r>
            <a:r>
              <a:rPr lang="en-US" sz="1000" dirty="0">
                <a:latin typeface="Segoe UI" panose="020B0502040204020203" pitchFamily="34" charset="0"/>
                <a:cs typeface="Segoe UI" panose="020B0502040204020203" pitchFamily="34" charset="0"/>
              </a:rPr>
              <a:t> Transact-SQL statement, and predicates created as </a:t>
            </a:r>
            <a:r>
              <a:rPr lang="en-US" sz="1000" dirty="0">
                <a:latin typeface="Segoe UI" panose="020B0502040204020203" pitchFamily="34" charset="0"/>
                <a:cs typeface="Segoe UI" panose="020B0502040204020203" pitchFamily="34" charset="0"/>
                <a:hlinkClick r:id="rId4"/>
              </a:rPr>
              <a:t>inline table valued functions</a:t>
            </a:r>
            <a:r>
              <a:rPr lang="en-US" sz="1000" dirty="0">
                <a:latin typeface="Segoe UI" panose="020B0502040204020203" pitchFamily="34" charset="0"/>
                <a:cs typeface="Segoe UI" panose="020B0502040204020203" pitchFamily="34" charset="0"/>
              </a:rPr>
              <a:t>.</a:t>
            </a:r>
          </a:p>
          <a:p>
            <a:pPr marL="174982" indent="-174982">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Source: https://docs.microsoft.com/en-us/sql/relational-databases/security/row-level-security?toc=%2Fazure%2Fsql-data-warehouse%2Ftoc.json&amp;view=sql-server-2017</a:t>
            </a:r>
          </a:p>
          <a:p>
            <a:br>
              <a:rPr lang="en-US" sz="1000" dirty="0">
                <a:latin typeface="Segoe UI" panose="020B0502040204020203" pitchFamily="34" charset="0"/>
                <a:cs typeface="Segoe UI" panose="020B0502040204020203" pitchFamily="34" charset="0"/>
              </a:rPr>
            </a:b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defTabSz="933237">
              <a:defRPr/>
            </a:pPr>
            <a:fld id="{2440A7F1-1D53-4645-8AB9-46355AEB7888}" type="slidenum">
              <a:rPr lang="en-US" sz="1800" kern="0">
                <a:solidFill>
                  <a:prstClr val="black"/>
                </a:solidFill>
                <a:latin typeface="Calibri" panose="020F0502020204030204"/>
              </a:rPr>
              <a:pPr defTabSz="933237">
                <a:defRPr/>
              </a:pPr>
              <a:t>23</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326039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Row-level filtering of data selected from a table is enacted through a security predicate filter defined as an inline table valued function. The function is then invoked and enforced by a security policy. The policy can restrict the rows that may be viewed (a filter predicate), but does not restrict the rows that can be inserted or updated from a table (a blocking predicate). There is no indication to the application that rows have been filtered from the result set; if all rows are filtered, then a null set will be returned.</a:t>
            </a:r>
            <a:endParaRPr lang="en-US" sz="1000" b="1">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r>
              <a:rPr lang="en-US" sz="1000" b="1">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Filter predicates are applied while reading data from the base table, and it affects all get operations: </a:t>
            </a:r>
            <a:r>
              <a:rPr lang="en-US" sz="1000" b="1">
                <a:latin typeface="Segoe UI" panose="020B0502040204020203" pitchFamily="34" charset="0"/>
                <a:cs typeface="Segoe UI" panose="020B0502040204020203" pitchFamily="34" charset="0"/>
              </a:rPr>
              <a:t>SELECT</a:t>
            </a:r>
            <a:r>
              <a:rPr lang="en-US" sz="1000">
                <a:latin typeface="Segoe UI" panose="020B0502040204020203" pitchFamily="34" charset="0"/>
                <a:cs typeface="Segoe UI" panose="020B0502040204020203" pitchFamily="34" charset="0"/>
              </a:rPr>
              <a:t>, </a:t>
            </a:r>
            <a:r>
              <a:rPr lang="en-US" sz="1000" b="1">
                <a:latin typeface="Segoe UI" panose="020B0502040204020203" pitchFamily="34" charset="0"/>
                <a:cs typeface="Segoe UI" panose="020B0502040204020203" pitchFamily="34" charset="0"/>
              </a:rPr>
              <a:t>DELETE</a:t>
            </a:r>
            <a:r>
              <a:rPr lang="en-US" sz="1000">
                <a:latin typeface="Segoe UI" panose="020B0502040204020203" pitchFamily="34" charset="0"/>
                <a:cs typeface="Segoe UI" panose="020B0502040204020203" pitchFamily="34" charset="0"/>
              </a:rPr>
              <a:t> (i.e. user cannot delete rows that are filtered), and </a:t>
            </a:r>
            <a:r>
              <a:rPr lang="en-US" sz="1000" b="1">
                <a:latin typeface="Segoe UI" panose="020B0502040204020203" pitchFamily="34" charset="0"/>
                <a:cs typeface="Segoe UI" panose="020B0502040204020203" pitchFamily="34" charset="0"/>
              </a:rPr>
              <a:t>UPDATE</a:t>
            </a:r>
            <a:r>
              <a:rPr lang="en-US" sz="1000">
                <a:latin typeface="Segoe UI" panose="020B0502040204020203" pitchFamily="34" charset="0"/>
                <a:cs typeface="Segoe UI" panose="020B0502040204020203" pitchFamily="34" charset="0"/>
              </a:rPr>
              <a:t> (i.e. user cannot update rows that are filtered, although it is possible to update rows in such way that they will be subsequently filtered). Blocking predicates are not available in this version of RLS, but equivalent functionality (i.e. user cannot INSERT or UPDATE rows such that they will subsequently be filtered) can be implemented using check constraints or triggers.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Filter predicates and security policies have the following behavior:</a:t>
            </a:r>
          </a:p>
          <a:p>
            <a:pPr marL="641600" lvl="1" indent="-174982"/>
            <a:r>
              <a:rPr lang="en-US" sz="1000">
                <a:latin typeface="Segoe UI" panose="020B0502040204020203" pitchFamily="34" charset="0"/>
                <a:cs typeface="Segoe UI" panose="020B0502040204020203" pitchFamily="34" charset="0"/>
              </a:rPr>
              <a:t>Define a security policy that filters the rows of a table. The application is unaware that any rows have been filtered for </a:t>
            </a:r>
            <a:r>
              <a:rPr lang="en-US" sz="1000" b="1">
                <a:latin typeface="Segoe UI" panose="020B0502040204020203" pitchFamily="34" charset="0"/>
                <a:cs typeface="Segoe UI" panose="020B0502040204020203" pitchFamily="34" charset="0"/>
              </a:rPr>
              <a:t>SELECT</a:t>
            </a:r>
            <a:r>
              <a:rPr lang="en-US" sz="1000">
                <a:latin typeface="Segoe UI" panose="020B0502040204020203" pitchFamily="34" charset="0"/>
                <a:cs typeface="Segoe UI" panose="020B0502040204020203" pitchFamily="34" charset="0"/>
              </a:rPr>
              <a:t>, </a:t>
            </a:r>
            <a:r>
              <a:rPr lang="en-US" sz="1000" b="1">
                <a:latin typeface="Segoe UI" panose="020B0502040204020203" pitchFamily="34" charset="0"/>
                <a:cs typeface="Segoe UI" panose="020B0502040204020203" pitchFamily="34" charset="0"/>
              </a:rPr>
              <a:t>UPDATE</a:t>
            </a:r>
            <a:r>
              <a:rPr lang="en-US" sz="1000">
                <a:latin typeface="Segoe UI" panose="020B0502040204020203" pitchFamily="34" charset="0"/>
                <a:cs typeface="Segoe UI" panose="020B0502040204020203" pitchFamily="34" charset="0"/>
              </a:rPr>
              <a:t>, and </a:t>
            </a:r>
            <a:r>
              <a:rPr lang="en-US" sz="1000" b="1">
                <a:latin typeface="Segoe UI" panose="020B0502040204020203" pitchFamily="34" charset="0"/>
                <a:cs typeface="Segoe UI" panose="020B0502040204020203" pitchFamily="34" charset="0"/>
              </a:rPr>
              <a:t>DELETE</a:t>
            </a:r>
            <a:r>
              <a:rPr lang="en-US" sz="1000">
                <a:latin typeface="Segoe UI" panose="020B0502040204020203" pitchFamily="34" charset="0"/>
                <a:cs typeface="Segoe UI" panose="020B0502040204020203" pitchFamily="34" charset="0"/>
              </a:rPr>
              <a:t> operations, including situations where all the rows have been filtered out. The application can </a:t>
            </a:r>
            <a:r>
              <a:rPr lang="en-US" sz="1000" b="1">
                <a:latin typeface="Segoe UI" panose="020B0502040204020203" pitchFamily="34" charset="0"/>
                <a:cs typeface="Segoe UI" panose="020B0502040204020203" pitchFamily="34" charset="0"/>
              </a:rPr>
              <a:t>INSERT</a:t>
            </a:r>
            <a:r>
              <a:rPr lang="en-US" sz="1000">
                <a:latin typeface="Segoe UI" panose="020B0502040204020203" pitchFamily="34" charset="0"/>
                <a:cs typeface="Segoe UI" panose="020B0502040204020203" pitchFamily="34" charset="0"/>
              </a:rPr>
              <a:t> any rows, regardless of whether or not they will be filtered during any other operation.</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Define a predicate function that joins with another table and/or invokes a function. The join/function is accessible from the query and works as expected without any additional permission checks.</a:t>
            </a:r>
          </a:p>
          <a:p>
            <a:pPr marL="641600" lvl="1" indent="-174982"/>
            <a:r>
              <a:rPr lang="en-US" sz="1000">
                <a:latin typeface="Segoe UI" panose="020B0502040204020203" pitchFamily="34" charset="0"/>
                <a:cs typeface="Segoe UI" panose="020B0502040204020203" pitchFamily="34" charset="0"/>
              </a:rPr>
              <a:t>Issue a query against a table that has a security predicate defined but disabled. Any rows that would have been filtered or restricted are not affected.</a:t>
            </a:r>
          </a:p>
          <a:p>
            <a:pPr marL="641600" lvl="1" indent="-174982"/>
            <a:r>
              <a:rPr lang="en-US" sz="1000">
                <a:latin typeface="Segoe UI" panose="020B0502040204020203" pitchFamily="34" charset="0"/>
                <a:cs typeface="Segoe UI" panose="020B0502040204020203" pitchFamily="34" charset="0"/>
              </a:rPr>
              <a:t>The dbo user, a member of the </a:t>
            </a:r>
            <a:r>
              <a:rPr lang="en-US" sz="1000" b="1" err="1">
                <a:latin typeface="Segoe UI" panose="020B0502040204020203" pitchFamily="34" charset="0"/>
                <a:cs typeface="Segoe UI" panose="020B0502040204020203" pitchFamily="34" charset="0"/>
              </a:rPr>
              <a:t>db_owner</a:t>
            </a:r>
            <a:r>
              <a:rPr lang="en-US" sz="1000">
                <a:latin typeface="Segoe UI" panose="020B0502040204020203" pitchFamily="34" charset="0"/>
                <a:cs typeface="Segoe UI" panose="020B0502040204020203" pitchFamily="34" charset="0"/>
              </a:rPr>
              <a:t> role, or the table owner queries against a table that has a security policy defined and enabled. Rows are filtered/restricted as defined by the security policy.</a:t>
            </a:r>
          </a:p>
          <a:p>
            <a:pPr marL="641600" lvl="1" indent="-174982"/>
            <a:r>
              <a:rPr lang="en-US" sz="1000">
                <a:latin typeface="Segoe UI" panose="020B0502040204020203" pitchFamily="34" charset="0"/>
                <a:cs typeface="Segoe UI" panose="020B0502040204020203" pitchFamily="34" charset="0"/>
              </a:rPr>
              <a:t>Attempts to alter the schema of a table bound by a security policy will result in an error. However, columns not referenced by the filter predicate can be altered.</a:t>
            </a:r>
          </a:p>
          <a:p>
            <a:pPr marL="641600" lvl="1" indent="-174982"/>
            <a:r>
              <a:rPr lang="en-US" sz="1000">
                <a:latin typeface="Segoe UI" panose="020B0502040204020203" pitchFamily="34" charset="0"/>
                <a:cs typeface="Segoe UI" panose="020B0502040204020203" pitchFamily="34" charset="0"/>
              </a:rPr>
              <a:t>Attempts to add a predicate on a table that already has one defined (regardless of whether it is enabled or disabled) results in an error.</a:t>
            </a:r>
          </a:p>
          <a:p>
            <a:pPr marL="641600" lvl="1" indent="-174982"/>
            <a:r>
              <a:rPr lang="en-US" sz="1000">
                <a:latin typeface="Segoe UI" panose="020B0502040204020203" pitchFamily="34" charset="0"/>
                <a:cs typeface="Segoe UI" panose="020B0502040204020203" pitchFamily="34" charset="0"/>
              </a:rPr>
              <a:t>Attempts to modify a function used as a predicate on a table within a security policy results in an error.</a:t>
            </a:r>
          </a:p>
          <a:p>
            <a:pPr marL="641600" lvl="1" indent="-174982"/>
            <a:r>
              <a:rPr lang="en-US" sz="1000">
                <a:latin typeface="Segoe UI" panose="020B0502040204020203" pitchFamily="34" charset="0"/>
                <a:cs typeface="Segoe UI" panose="020B0502040204020203" pitchFamily="34" charset="0"/>
              </a:rPr>
              <a:t>Defining multiple active security policies that contain non-overlapping predicates, succeeds.</a:t>
            </a:r>
          </a:p>
          <a:p>
            <a:endParaRPr lang="en-US" sz="1000">
              <a:latin typeface="Segoe UI" panose="020B0502040204020203" pitchFamily="34" charset="0"/>
              <a:cs typeface="Segoe UI" panose="020B0502040204020203" pitchFamily="34" charset="0"/>
            </a:endParaRPr>
          </a:p>
          <a:p>
            <a:r>
              <a:rPr lang="en-US" sz="1000" i="1">
                <a:latin typeface="Segoe UI" panose="020B0502040204020203" pitchFamily="34" charset="0"/>
                <a:cs typeface="Segoe UI" panose="020B0502040204020203" pitchFamily="34" charset="0"/>
              </a:rPr>
              <a:t>Source: https://msdn.microsoft.com/en-us/library/azure/dn765131.aspx</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defTabSz="933237">
              <a:defRPr/>
            </a:pPr>
            <a:fld id="{2440A7F1-1D53-4645-8AB9-46355AEB7888}" type="slidenum">
              <a:rPr lang="en-US" sz="1800" kern="0">
                <a:solidFill>
                  <a:sysClr val="windowText" lastClr="000000"/>
                </a:solidFill>
                <a:latin typeface="Calibri" panose="020F0502020204030204"/>
              </a:rPr>
              <a:pPr defTabSz="933237">
                <a:defRPr/>
              </a:pPr>
              <a:t>24</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322604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7:38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33309" indent="-233309">
              <a:buAutoNum type="arabicParenR"/>
            </a:pPr>
            <a:r>
              <a:rPr lang="en-US" sz="1000">
                <a:latin typeface="Segoe UI" panose="020B0502040204020203" pitchFamily="34" charset="0"/>
                <a:cs typeface="Segoe UI" panose="020B0502040204020203" pitchFamily="34" charset="0"/>
              </a:rPr>
              <a:t>Policy manager creates a filter predicate and security policy</a:t>
            </a:r>
          </a:p>
          <a:p>
            <a:pPr marL="233309" indent="-233309">
              <a:buAutoNum type="arabicParenR"/>
            </a:pPr>
            <a:r>
              <a:rPr lang="en-US" sz="1000">
                <a:latin typeface="Segoe UI" panose="020B0502040204020203" pitchFamily="34" charset="0"/>
                <a:cs typeface="Segoe UI" panose="020B0502040204020203" pitchFamily="34" charset="0"/>
              </a:rPr>
              <a:t>App user (e.g., a nurse) selects from the patient’s table</a:t>
            </a:r>
          </a:p>
          <a:p>
            <a:pPr marL="233309" indent="-233309">
              <a:buAutoNum type="arabicParenR"/>
            </a:pPr>
            <a:r>
              <a:rPr lang="en-US" sz="1000">
                <a:latin typeface="Segoe UI" panose="020B0502040204020203" pitchFamily="34" charset="0"/>
                <a:cs typeface="Segoe UI" panose="020B0502040204020203" pitchFamily="34" charset="0"/>
              </a:rPr>
              <a:t>The query is transparently rewritten to apply the filter predicate</a:t>
            </a:r>
          </a:p>
          <a:p>
            <a:endParaRPr lang="en-US" sz="10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Notice: No app changes!</a:t>
            </a:r>
          </a:p>
          <a:p>
            <a:endParaRPr lang="en-US" sz="1000">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defTabSz="933237">
              <a:defRPr/>
            </a:pPr>
            <a:fld id="{B4008EB6-D09E-4580-8CD6-DDB14511944F}" type="slidenum">
              <a:rPr lang="en-US" sz="1800" kern="0">
                <a:solidFill>
                  <a:sysClr val="windowText" lastClr="000000"/>
                </a:solidFill>
                <a:latin typeface="Calibri" panose="020F0502020204030204"/>
              </a:rPr>
              <a:pPr defTabSz="933237">
                <a:defRPr/>
              </a:pPr>
              <a:t>25</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72345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Column-Level Security (CLS) simplifies the design and coding of security in your application. </a:t>
            </a:r>
            <a:endParaRPr lang="en-US" sz="1000" b="1">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a:p>
            <a:r>
              <a:rPr lang="en-US" sz="1200" b="1">
                <a:latin typeface="+mn-lt"/>
              </a:rPr>
              <a:t>Use Cases</a:t>
            </a:r>
          </a:p>
          <a:p>
            <a:r>
              <a:rPr lang="en-US" sz="1200">
                <a:latin typeface="+mn-lt"/>
              </a:rPr>
              <a:t>Some examples of how CLS is being used today:</a:t>
            </a:r>
          </a:p>
          <a:p>
            <a:r>
              <a:rPr lang="en-US" sz="1200">
                <a:latin typeface="+mn-lt"/>
              </a:rPr>
              <a:t>A financial services firm allows only account managers to have access to customer social security numbers (SSN), phone numbers, and other personally identifiable information (PII).</a:t>
            </a:r>
          </a:p>
          <a:p>
            <a:r>
              <a:rPr lang="en-US" sz="1200">
                <a:latin typeface="+mn-lt"/>
              </a:rPr>
              <a:t>A health care provider allows only doctors and nurses to have access to sensitive medical records while not allowing members of the billing department to view this data.</a:t>
            </a:r>
          </a:p>
          <a:p>
            <a:endParaRPr lang="en-US" sz="1200">
              <a:latin typeface="+mn-lt"/>
            </a:endParaRPr>
          </a:p>
          <a:p>
            <a:r>
              <a:rPr lang="en-US" sz="1200">
                <a:latin typeface="+mn-lt"/>
              </a:rPr>
              <a:t>Source: https://docs.microsoft.com/en-us/azure/sql-data-warehouse/column-level-security</a:t>
            </a:r>
          </a:p>
          <a:p>
            <a:br>
              <a:rPr lang="en-US" sz="1000">
                <a:latin typeface="Segoe UI" panose="020B0502040204020203" pitchFamily="34" charset="0"/>
                <a:cs typeface="Segoe UI" panose="020B0502040204020203" pitchFamily="34" charset="0"/>
              </a:rPr>
            </a:br>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defTabSz="933237">
              <a:defRPr/>
            </a:pPr>
            <a:fld id="{2440A7F1-1D53-4645-8AB9-46355AEB7888}" type="slidenum">
              <a:rPr lang="en-US" sz="1800" kern="0">
                <a:solidFill>
                  <a:prstClr val="black"/>
                </a:solidFill>
                <a:latin typeface="Calibri" panose="020F0502020204030204"/>
              </a:rPr>
              <a:pPr defTabSz="933237">
                <a:defRPr/>
              </a:pPr>
              <a:t>26</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140428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233309" indent="-233309">
              <a:buAutoNum type="arabicParenR"/>
            </a:pPr>
            <a:r>
              <a:rPr lang="en-US" sz="1000">
                <a:latin typeface="Segoe UI" panose="020B0502040204020203" pitchFamily="34" charset="0"/>
                <a:cs typeface="Segoe UI" panose="020B0502040204020203" pitchFamily="34" charset="0"/>
              </a:rPr>
              <a:t>Policy manager creates permission policy on Nurse against Patients table</a:t>
            </a:r>
          </a:p>
          <a:p>
            <a:pPr marL="233309" indent="-233309">
              <a:buAutoNum type="arabicParenR"/>
            </a:pPr>
            <a:r>
              <a:rPr lang="en-US" sz="1000">
                <a:latin typeface="Segoe UI" panose="020B0502040204020203" pitchFamily="34" charset="0"/>
                <a:cs typeface="Segoe UI" panose="020B0502040204020203" pitchFamily="34" charset="0"/>
              </a:rPr>
              <a:t>App user (e.g., a nurse) selects from the patient’s table</a:t>
            </a:r>
          </a:p>
          <a:p>
            <a:pPr marL="233309" indent="-233309">
              <a:buAutoNum type="arabicParenR"/>
            </a:pPr>
            <a:r>
              <a:rPr lang="en-US" sz="1000">
                <a:latin typeface="Segoe UI" panose="020B0502040204020203" pitchFamily="34" charset="0"/>
                <a:cs typeface="Segoe UI" panose="020B0502040204020203" pitchFamily="34" charset="0"/>
              </a:rPr>
              <a:t>The query is rejected if it violates permission policy</a:t>
            </a:r>
          </a:p>
          <a:p>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 Notice: No app changes!</a:t>
            </a:r>
          </a:p>
        </p:txBody>
      </p:sp>
      <p:sp>
        <p:nvSpPr>
          <p:cNvPr id="7" name="Slide Number Placeholder 6"/>
          <p:cNvSpPr>
            <a:spLocks noGrp="1"/>
          </p:cNvSpPr>
          <p:nvPr>
            <p:ph type="sldNum" sz="quarter" idx="13"/>
          </p:nvPr>
        </p:nvSpPr>
        <p:spPr/>
        <p:txBody>
          <a:bodyPr/>
          <a:lstStyle/>
          <a:p>
            <a:pPr defTabSz="933237">
              <a:defRPr/>
            </a:pPr>
            <a:fld id="{B4008EB6-D09E-4580-8CD6-DDB14511944F}" type="slidenum">
              <a:rPr lang="en-US" sz="1800" kern="0">
                <a:solidFill>
                  <a:sysClr val="windowText" lastClr="000000"/>
                </a:solidFill>
                <a:latin typeface="Calibri" panose="020F0502020204030204"/>
              </a:rPr>
              <a:pPr defTabSz="933237">
                <a:defRPr/>
              </a:pPr>
              <a:t>27</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3065960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195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D18B56EA-E28F-4F92-9F16-7A6F2501B303}" type="datetime8">
              <a:rPr lang="en-US">
                <a:solidFill>
                  <a:prstClr val="black"/>
                </a:solidFill>
              </a:rPr>
              <a:pPr defTabSz="951956">
                <a:defRPr/>
              </a:pPr>
              <a:t>9/9/2019 7:38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28</a:t>
            </a:fld>
            <a:endParaRPr lang="en-US">
              <a:solidFill>
                <a:prstClr val="black"/>
              </a:solidFill>
            </a:endParaRPr>
          </a:p>
        </p:txBody>
      </p:sp>
    </p:spTree>
    <p:extLst>
      <p:ext uri="{BB962C8B-B14F-4D97-AF65-F5344CB8AC3E}">
        <p14:creationId xmlns:p14="http://schemas.microsoft.com/office/powerpoint/2010/main" val="3444362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A common challenge when building cloud applications is how to manage the credentials in your code for authenticating to cloud services. Keeping the credentials secure is an important task. Ideally, the credentials never appear on developer workstations and aren't checked into source control. Azure Key Vault provides a way to securely store credentials, secrets, and other keys, but your code has to authenticate to Key Vault to retrieve them.</a:t>
            </a:r>
          </a:p>
          <a:p>
            <a:endParaRPr lang="en-US" sz="1200" dirty="0">
              <a:latin typeface="+mn-lt"/>
            </a:endParaRPr>
          </a:p>
          <a:p>
            <a:r>
              <a:rPr lang="en-US" sz="1200" dirty="0">
                <a:latin typeface="+mn-lt"/>
              </a:rPr>
              <a:t>The managed identities for Azure resources feature in Azure Active Directory (Azure AD) solves this problem. The feature provides Azure services with an automatically managed identity in Azure AD. You can use the identity to authenticate to any service that supports Azure AD authentication, including Key Vault, without any credentials in your code.</a:t>
            </a:r>
          </a:p>
          <a:p>
            <a:r>
              <a:rPr lang="en-US" sz="1200" dirty="0">
                <a:latin typeface="+mn-lt"/>
              </a:rPr>
              <a:t>The managed identities for Azure resources feature is free with Azure AD for Azure subscriptions. There's no additional cost.</a:t>
            </a:r>
          </a:p>
          <a:p>
            <a:endParaRPr lang="en-US" sz="1200" dirty="0">
              <a:latin typeface="+mn-lt"/>
            </a:endParaRPr>
          </a:p>
          <a:p>
            <a:r>
              <a:rPr lang="en-US" sz="1200" b="1" dirty="0">
                <a:latin typeface="+mn-lt"/>
              </a:rPr>
              <a:t>Note</a:t>
            </a:r>
          </a:p>
          <a:p>
            <a:r>
              <a:rPr lang="en-US" sz="1200" dirty="0">
                <a:latin typeface="+mn-lt"/>
              </a:rPr>
              <a:t>Managed identities for Azure resources is the new name for the service formerly known as Managed Service Identity (MSI).</a:t>
            </a:r>
          </a:p>
          <a:p>
            <a:endParaRPr lang="en-US" sz="1200" dirty="0">
              <a:latin typeface="+mn-lt"/>
            </a:endParaRPr>
          </a:p>
          <a:p>
            <a:r>
              <a:rPr lang="en-US" sz="1200" b="1" dirty="0">
                <a:latin typeface="+mn-lt"/>
              </a:rPr>
              <a:t>Terminology</a:t>
            </a:r>
          </a:p>
          <a:p>
            <a:r>
              <a:rPr lang="en-US" sz="1200" dirty="0">
                <a:latin typeface="+mn-lt"/>
              </a:rPr>
              <a:t>The following terms are used throughout the managed identities for Azure resources documentation set:</a:t>
            </a:r>
          </a:p>
          <a:p>
            <a:r>
              <a:rPr lang="en-US" sz="1200" b="1" dirty="0">
                <a:latin typeface="+mn-lt"/>
              </a:rPr>
              <a:t>Client ID</a:t>
            </a:r>
            <a:r>
              <a:rPr lang="en-US" sz="1200" dirty="0">
                <a:latin typeface="+mn-lt"/>
              </a:rPr>
              <a:t> - a unique identifier generated by Azure AD that is tied to an application and service principal during its initial provisioning.</a:t>
            </a:r>
          </a:p>
          <a:p>
            <a:r>
              <a:rPr lang="en-US" sz="1200" b="1" dirty="0">
                <a:latin typeface="+mn-lt"/>
              </a:rPr>
              <a:t>Principal ID</a:t>
            </a:r>
            <a:r>
              <a:rPr lang="en-US" sz="1200" dirty="0">
                <a:latin typeface="+mn-lt"/>
              </a:rPr>
              <a:t> - the object ID of the service principal object for your managed identity that is used to grant role-based access to an Azure resource.</a:t>
            </a:r>
          </a:p>
          <a:p>
            <a:r>
              <a:rPr lang="en-US" sz="1200" b="1" dirty="0">
                <a:latin typeface="+mn-lt"/>
              </a:rPr>
              <a:t>Azure Instance Metadata Service (IMDS)</a:t>
            </a:r>
            <a:r>
              <a:rPr lang="en-US" sz="1200" dirty="0">
                <a:latin typeface="+mn-lt"/>
              </a:rPr>
              <a:t> - a REST endpoint accessible to all IaaS VMs created via the Azure Resource Manager. The endpoint is available at a well-known non-routable IP address (169.254.169.254) that can be accessed only from within the VM.</a:t>
            </a:r>
          </a:p>
          <a:p>
            <a:r>
              <a:rPr lang="en-US" sz="1200" b="1" dirty="0">
                <a:latin typeface="+mn-lt"/>
              </a:rPr>
              <a:t>How does the managed identities for Azure resources work?</a:t>
            </a:r>
          </a:p>
          <a:p>
            <a:r>
              <a:rPr lang="en-US" sz="1200" dirty="0">
                <a:latin typeface="+mn-lt"/>
              </a:rPr>
              <a:t>There are two types of managed identities:</a:t>
            </a:r>
          </a:p>
          <a:p>
            <a:r>
              <a:rPr lang="en-US" sz="1200" dirty="0">
                <a:latin typeface="+mn-lt"/>
              </a:rPr>
              <a:t>A </a:t>
            </a:r>
            <a:r>
              <a:rPr lang="en-US" sz="1200" b="1" dirty="0">
                <a:latin typeface="+mn-lt"/>
              </a:rPr>
              <a:t>system-assigned managed identity</a:t>
            </a:r>
            <a:r>
              <a:rPr lang="en-US" sz="1200" dirty="0">
                <a:latin typeface="+mn-lt"/>
              </a:rPr>
              <a:t> is enabled directly on an Azure service instance. When the identity is enabled, Azure creates an identity for the instance in the Azure AD tenant that's trusted by the subscription of the instance. After the identity is created, the credentials are provisioned onto the instance. The lifecycle of a system-assigned identity is directly tied to the Azure service instance that it's enabled on. If the instance is deleted, Azure automatically cleans up the credentials and the identity in Azure AD.</a:t>
            </a:r>
          </a:p>
          <a:p>
            <a:r>
              <a:rPr lang="en-US" sz="1200" dirty="0">
                <a:latin typeface="+mn-lt"/>
              </a:rPr>
              <a:t>A </a:t>
            </a:r>
            <a:r>
              <a:rPr lang="en-US" sz="1200" b="1" dirty="0">
                <a:latin typeface="+mn-lt"/>
              </a:rPr>
              <a:t>user-assigned managed identity</a:t>
            </a:r>
            <a:r>
              <a:rPr lang="en-US" sz="1200" dirty="0">
                <a:latin typeface="+mn-lt"/>
              </a:rPr>
              <a:t> is created as a standalone Azure resource. Through a create process, Azure creates an identity in the Azure AD tenant that's trusted by the subscription in use. After the identity is created, the identity can be assigned to one or more Azure service instances. The lifecycle of a user-assigned identity is managed separately from the lifecycle of the Azure service instances to which it's assigned.</a:t>
            </a:r>
          </a:p>
          <a:p>
            <a:endParaRPr lang="en-US" dirty="0"/>
          </a:p>
          <a:p>
            <a:r>
              <a:rPr lang="en-US" dirty="0"/>
              <a:t>Source: https://docs.microsoft.com/en-us/azure/active-directory/managed-identities-azure-resources/overview</a:t>
            </a:r>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29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36342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000" b="1">
                <a:latin typeface="Segoe UI" panose="020B0502040204020203" pitchFamily="34" charset="0"/>
                <a:cs typeface="Segoe UI" panose="020B0502040204020203" pitchFamily="34" charset="0"/>
              </a:rPr>
              <a:t>Talking Points:</a:t>
            </a: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Use the </a:t>
            </a:r>
            <a:r>
              <a:rPr lang="en-US" sz="1000" b="1">
                <a:latin typeface="Segoe UI" panose="020B0502040204020203" pitchFamily="34" charset="0"/>
                <a:cs typeface="Segoe UI" panose="020B0502040204020203" pitchFamily="34" charset="0"/>
              </a:rPr>
              <a:t>ALTER DATABASE</a:t>
            </a:r>
            <a:r>
              <a:rPr lang="en-US" sz="1000">
                <a:latin typeface="Segoe UI" panose="020B0502040204020203" pitchFamily="34" charset="0"/>
                <a:cs typeface="Segoe UI" panose="020B0502040204020203" pitchFamily="34" charset="0"/>
              </a:rPr>
              <a:t> statement to enable the query store.</a:t>
            </a:r>
          </a:p>
          <a:p>
            <a:pPr marL="641600" lvl="1" indent="-174982"/>
            <a:r>
              <a:rPr lang="en-US">
                <a:latin typeface="Segoe UI" panose="020B0502040204020203" pitchFamily="34" charset="0"/>
                <a:cs typeface="Segoe UI" panose="020B0502040204020203" pitchFamily="34" charset="0"/>
              </a:rPr>
              <a:t>ALTER DATABASE </a:t>
            </a:r>
            <a:r>
              <a:rPr lang="en-US" err="1">
                <a:latin typeface="Segoe UI" panose="020B0502040204020203" pitchFamily="34" charset="0"/>
                <a:cs typeface="Segoe UI" panose="020B0502040204020203" pitchFamily="34" charset="0"/>
              </a:rPr>
              <a:t>Databasename</a:t>
            </a:r>
            <a:r>
              <a:rPr lang="en-US">
                <a:latin typeface="Segoe UI" panose="020B0502040204020203" pitchFamily="34" charset="0"/>
                <a:cs typeface="Segoe UI" panose="020B0502040204020203" pitchFamily="34" charset="0"/>
              </a:rPr>
              <a:t> SET QUERY_STORE = ON;</a:t>
            </a:r>
            <a:endParaRPr lang="en-US" b="0" i="0" kern="1200">
              <a:latin typeface="Segoe UI" panose="020B0502040204020203" pitchFamily="34" charset="0"/>
              <a:cs typeface="Segoe UI" panose="020B0502040204020203" pitchFamily="34" charset="0"/>
            </a:endParaRPr>
          </a:p>
          <a:p>
            <a:pPr marL="174982" indent="-174982">
              <a:buFont typeface="Arial" panose="020B0604020202020204" pitchFamily="34" charset="0"/>
              <a:buChar char="•"/>
            </a:pPr>
            <a:r>
              <a:rPr lang="en-US" sz="1000">
                <a:latin typeface="Segoe UI" panose="020B0502040204020203" pitchFamily="34" charset="0"/>
                <a:cs typeface="Segoe UI" panose="020B0502040204020203" pitchFamily="34" charset="0"/>
              </a:rPr>
              <a:t>Query Store catalog views:</a:t>
            </a:r>
          </a:p>
          <a:p>
            <a:pPr marL="641600" lvl="1" indent="-174982"/>
            <a:r>
              <a:rPr lang="en-US" sz="1000">
                <a:latin typeface="Segoe UI" panose="020B0502040204020203" pitchFamily="34" charset="0"/>
                <a:cs typeface="Segoe UI" panose="020B0502040204020203" pitchFamily="34" charset="0"/>
                <a:hlinkClick r:id="rId3"/>
              </a:rPr>
              <a:t>sys.database_query_store_options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4"/>
              </a:rPr>
              <a:t>sys.query_context_settings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5"/>
              </a:rPr>
              <a:t>sys.query_store_plan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6"/>
              </a:rPr>
              <a:t>sys.query_store_query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7"/>
              </a:rPr>
              <a:t>sys.query_store_query_text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8"/>
              </a:rPr>
              <a:t>sys.query_store_runtime_stats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9"/>
              </a:rPr>
              <a:t>sys.query_store_runtime_stats_interval (Transact-SQL)</a:t>
            </a:r>
            <a:endParaRPr lang="en-US" sz="1000">
              <a:latin typeface="Segoe UI" panose="020B0502040204020203" pitchFamily="34" charset="0"/>
              <a:cs typeface="Segoe UI" panose="020B0502040204020203" pitchFamily="34" charset="0"/>
            </a:endParaRPr>
          </a:p>
          <a:p>
            <a:pPr marL="174982" indent="-174982" defTabSz="933237">
              <a:lnSpc>
                <a:spcPct val="100000"/>
              </a:lnSpc>
              <a:spcAft>
                <a:spcPts val="0"/>
              </a:spcAft>
              <a:buFont typeface="Arial" panose="020B0604020202020204" pitchFamily="34" charset="0"/>
              <a:buChar char="•"/>
              <a:defRPr/>
            </a:pPr>
            <a:r>
              <a:rPr lang="en-US" sz="1000">
                <a:latin typeface="Segoe UI" panose="020B0502040204020203" pitchFamily="34" charset="0"/>
                <a:cs typeface="Segoe UI" panose="020B0502040204020203" pitchFamily="34" charset="0"/>
              </a:rPr>
              <a:t>Query Store stored procedures:</a:t>
            </a:r>
          </a:p>
          <a:p>
            <a:pPr marL="641600" lvl="1" indent="-174982"/>
            <a:r>
              <a:rPr lang="en-US" sz="1000" err="1">
                <a:latin typeface="Segoe UI" panose="020B0502040204020203" pitchFamily="34" charset="0"/>
                <a:cs typeface="Segoe UI" panose="020B0502040204020203" pitchFamily="34" charset="0"/>
                <a:hlinkClick r:id="rId10"/>
              </a:rPr>
              <a:t>sp_query_store_flush_db</a:t>
            </a:r>
            <a:r>
              <a:rPr lang="en-US" sz="1000">
                <a:latin typeface="Segoe UI" panose="020B0502040204020203" pitchFamily="34" charset="0"/>
                <a:cs typeface="Segoe UI" panose="020B0502040204020203" pitchFamily="34" charset="0"/>
                <a:hlinkClick r:id="rId10"/>
              </a:rPr>
              <a:t>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1"/>
              </a:rPr>
              <a:t>sp_query_store_force_plan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2"/>
              </a:rPr>
              <a:t>sp_query_store_remove_plan (Transct-SQL)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3"/>
              </a:rPr>
              <a:t>sp_query_store_remove_query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4"/>
              </a:rPr>
              <a:t>sp_query_store_reset_exec_stats (Transact-SQL)</a:t>
            </a:r>
            <a:endParaRPr lang="en-US" sz="1000">
              <a:latin typeface="Segoe UI" panose="020B0502040204020203" pitchFamily="34" charset="0"/>
              <a:cs typeface="Segoe UI" panose="020B0502040204020203" pitchFamily="34" charset="0"/>
            </a:endParaRPr>
          </a:p>
          <a:p>
            <a:pPr marL="641600" lvl="1" indent="-174982"/>
            <a:r>
              <a:rPr lang="en-US" sz="1000">
                <a:latin typeface="Segoe UI" panose="020B0502040204020203" pitchFamily="34" charset="0"/>
                <a:cs typeface="Segoe UI" panose="020B0502040204020203" pitchFamily="34" charset="0"/>
                <a:hlinkClick r:id="rId15"/>
              </a:rPr>
              <a:t>sp_query_store_unforce_plan (Transact-SQL)</a:t>
            </a:r>
            <a:endParaRPr lang="en-US" sz="1000">
              <a:latin typeface="Segoe UI" panose="020B0502040204020203" pitchFamily="34" charset="0"/>
              <a:cs typeface="Segoe UI" panose="020B0502040204020203" pitchFamily="34" charset="0"/>
            </a:endParaRPr>
          </a:p>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46864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51396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850271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4982" indent="-174982">
              <a:buFont typeface="Arial" panose="020B0604020202020204" pitchFamily="34" charset="0"/>
              <a:buChar char="•"/>
            </a:pPr>
            <a:r>
              <a:rPr lang="en-US" b="0" dirty="0"/>
              <a:t>The maximum size of the result-set cache is 1TB</a:t>
            </a:r>
          </a:p>
          <a:p>
            <a:pPr marL="174982" indent="-174982">
              <a:buFont typeface="Arial" panose="020B0604020202020204" pitchFamily="34" charset="0"/>
              <a:buChar char="•"/>
            </a:pPr>
            <a:r>
              <a:rPr lang="en-US" dirty="0"/>
              <a:t>Query results are persisted for a maximum of 48 hours but can be evicted earlier to save space based on the least recently used result</a:t>
            </a:r>
          </a:p>
          <a:p>
            <a:pPr marL="174982" indent="-174982">
              <a:buFont typeface="Arial" panose="020B0604020202020204" pitchFamily="34" charset="0"/>
              <a:buChar char="•"/>
            </a:pPr>
            <a:r>
              <a:rPr lang="en-US" dirty="0"/>
              <a:t>Disabled on DW by default unless turned on at a session level or the entire database level</a:t>
            </a:r>
          </a:p>
          <a:p>
            <a:pPr marL="174982" indent="-174982">
              <a:buFont typeface="Arial" panose="020B0604020202020204" pitchFamily="34" charset="0"/>
              <a:buChar char="•"/>
            </a:pPr>
            <a:r>
              <a:rPr lang="en-US" dirty="0"/>
              <a:t>Additional storage costs are incurred by caching query result sets</a:t>
            </a:r>
          </a:p>
          <a:p>
            <a:pPr marL="174982" indent="-174982">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4982" indent="-174982">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133415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4982" indent="-174982">
              <a:buFont typeface="Arial" panose="020B0604020202020204" pitchFamily="34" charset="0"/>
              <a:buChar char="•"/>
            </a:pPr>
            <a:r>
              <a:rPr lang="en-US" b="0"/>
              <a:t>The maximum size of the result-set cache is 1TB</a:t>
            </a:r>
          </a:p>
          <a:p>
            <a:pPr marL="174982" indent="-174982">
              <a:buFont typeface="Arial" panose="020B0604020202020204" pitchFamily="34" charset="0"/>
              <a:buChar char="•"/>
            </a:pPr>
            <a:r>
              <a:rPr lang="en-US"/>
              <a:t>Query results are persisted for a maximum of 48 hours but can be evicted earlier to save space based on the least recently used result</a:t>
            </a:r>
          </a:p>
          <a:p>
            <a:pPr marL="174982" indent="-174982">
              <a:buFont typeface="Arial" panose="020B0604020202020204" pitchFamily="34" charset="0"/>
              <a:buChar char="•"/>
            </a:pPr>
            <a:r>
              <a:rPr lang="en-US"/>
              <a:t>Disabled on DW by default unless turned on at a session level or the entire database level</a:t>
            </a:r>
          </a:p>
          <a:p>
            <a:pPr marL="174982" indent="-174982">
              <a:buFont typeface="Arial" panose="020B0604020202020204" pitchFamily="34" charset="0"/>
              <a:buChar char="•"/>
            </a:pPr>
            <a:r>
              <a:rPr lang="en-US"/>
              <a:t>Additional storage costs are incurred by caching query result sets</a:t>
            </a:r>
          </a:p>
          <a:p>
            <a:pPr marL="174982" indent="-174982">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4982" indent="-174982">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284715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9/9/2019 7:38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888869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4982" indent="-174982">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4982" indent="-174982">
              <a:buFont typeface="Arial" panose="020B0604020202020204" pitchFamily="34" charset="0"/>
              <a:buChar char="•"/>
            </a:pPr>
            <a:r>
              <a:rPr lang="en-US" b="0" dirty="0"/>
              <a:t>Only INNER JOIN is supported</a:t>
            </a:r>
          </a:p>
          <a:p>
            <a:pPr marL="174982" indent="-174982">
              <a:buFont typeface="Arial" panose="020B0604020202020204" pitchFamily="34" charset="0"/>
              <a:buChar char="•"/>
            </a:pPr>
            <a:r>
              <a:rPr lang="en-US" b="0" dirty="0"/>
              <a:t>Only HASH and ROUND_ROBIN distributions are supported</a:t>
            </a:r>
          </a:p>
          <a:p>
            <a:pPr marL="174982" indent="-174982">
              <a:buFont typeface="Arial" panose="020B0604020202020204" pitchFamily="34" charset="0"/>
              <a:buChar char="•"/>
            </a:pPr>
            <a:r>
              <a:rPr lang="en-US" b="0" dirty="0"/>
              <a:t>Only CLUSTERED COLUMNSTORE INDEX is supported</a:t>
            </a:r>
          </a:p>
          <a:p>
            <a:pPr marL="174982" indent="-174982">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644996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76661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8382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941289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mn-lt"/>
            </a:endParaRPr>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39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39395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READ COMMITTED</a:t>
            </a:r>
            <a:br>
              <a:rPr lang="en-US" sz="1200" dirty="0">
                <a:latin typeface="+mn-lt"/>
              </a:rPr>
            </a:br>
            <a:r>
              <a:rPr lang="en-US" sz="1200" dirty="0">
                <a:latin typeface="+mn-lt"/>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dirty="0">
                <a:latin typeface="+mn-lt"/>
              </a:rPr>
              <a:t>The behavior of READ COMMITTED depends on the setting of the READ_COMMITTED_SNAPSHOT database option:</a:t>
            </a:r>
          </a:p>
          <a:p>
            <a:endParaRPr lang="en-US" sz="1200" dirty="0">
              <a:latin typeface="+mn-lt"/>
            </a:endParaRPr>
          </a:p>
          <a:p>
            <a:r>
              <a:rPr lang="en-US" sz="1200" dirty="0">
                <a:latin typeface="+mn-lt"/>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dirty="0">
              <a:latin typeface="+mn-lt"/>
            </a:endParaRPr>
          </a:p>
          <a:p>
            <a:r>
              <a:rPr lang="en-US" sz="1200" dirty="0">
                <a:latin typeface="+mn-lt"/>
              </a:rPr>
              <a:t>If READ_COMMITTED_SNAPSHOT is set to ON (the default on SQL Azure Database), the Database Engine uses row versioning to present each statement with a </a:t>
            </a:r>
            <a:r>
              <a:rPr lang="en-US" sz="1200" dirty="0" err="1">
                <a:latin typeface="+mn-lt"/>
              </a:rPr>
              <a:t>transactionally</a:t>
            </a:r>
            <a:r>
              <a:rPr lang="en-US" sz="1200" dirty="0">
                <a:latin typeface="+mn-lt"/>
              </a:rPr>
              <a:t> consistent snapshot of the data as it existed at the start of the statement. Locks are not used to protect the data from updates by other transactions.</a:t>
            </a:r>
          </a:p>
          <a:p>
            <a:endParaRPr lang="en-US" sz="1200" dirty="0">
              <a:latin typeface="+mn-lt"/>
            </a:endParaRPr>
          </a:p>
          <a:p>
            <a:r>
              <a:rPr lang="en-US" sz="1200" dirty="0">
                <a:latin typeface="+mn-lt"/>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860509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41</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5631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806799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5141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https://docs.microsoft.com/en-us/azure/sql-database/sql-database-accelerated-database-recovery</a:t>
            </a:r>
          </a:p>
          <a:p>
            <a:endParaRPr lang="en-US"/>
          </a:p>
          <a:p>
            <a:r>
              <a:rPr lang="en-US"/>
              <a:t>3 phases of database recovery</a:t>
            </a:r>
          </a:p>
          <a:p>
            <a:pPr marL="233309" indent="-233309">
              <a:buFont typeface="+mj-lt"/>
              <a:buAutoNum type="arabicPeriod"/>
            </a:pPr>
            <a:r>
              <a:rPr lang="en-US"/>
              <a:t>Analysis phase</a:t>
            </a:r>
          </a:p>
          <a:p>
            <a:pPr marL="466618" lvl="1" indent="0" defTabSz="933237">
              <a:lnSpc>
                <a:spcPct val="100000"/>
              </a:lnSpc>
              <a:spcAft>
                <a:spcPts val="0"/>
              </a:spcAft>
              <a:buNone/>
              <a:defRPr/>
            </a:pPr>
            <a:r>
              <a:rPr lang="en-US" sz="1200">
                <a:latin typeface="+mn-lt"/>
              </a:rPr>
              <a:t>Forward scan of the transaction log from the beginning of the last successful checkpoint (or the oldest page LSN) until the end, to determine the state of each transaction at the time SQL Server stopped</a:t>
            </a:r>
            <a:endParaRPr lang="en-US"/>
          </a:p>
          <a:p>
            <a:pPr marL="233309" indent="-233309">
              <a:buFont typeface="+mj-lt"/>
              <a:buAutoNum type="arabicPeriod"/>
            </a:pPr>
            <a:r>
              <a:rPr lang="en-US"/>
              <a:t>Redo phase</a:t>
            </a:r>
          </a:p>
          <a:p>
            <a:pPr marL="466618" lvl="1" indent="0">
              <a:buNone/>
            </a:pPr>
            <a:r>
              <a:rPr lang="en-US" sz="1200">
                <a:latin typeface="+mn-lt"/>
              </a:rPr>
              <a:t>Forward scan of the transaction log from the oldest uncommitted transaction until the end, to bring the database to the state it was at the time of the crash by redoing all operations</a:t>
            </a:r>
            <a:endParaRPr lang="en-US"/>
          </a:p>
          <a:p>
            <a:pPr marL="233309" indent="-233309">
              <a:buFont typeface="+mj-lt"/>
              <a:buAutoNum type="arabicPeriod"/>
            </a:pPr>
            <a:r>
              <a:rPr lang="en-US" sz="1200">
                <a:latin typeface="+mn-lt"/>
              </a:rPr>
              <a:t>Undo phase</a:t>
            </a:r>
          </a:p>
          <a:p>
            <a:pPr marL="466618" lvl="1" indent="0">
              <a:buNone/>
            </a:pPr>
            <a:r>
              <a:rPr lang="en-US" sz="1200">
                <a:latin typeface="+mn-lt"/>
              </a:rPr>
              <a:t>For each transaction that was active as of the time of the crash, traverses the log backwards, undoing the operations that this transaction performed.</a:t>
            </a:r>
          </a:p>
          <a:p>
            <a:pPr marL="466618" lvl="1" indent="0">
              <a:buNone/>
            </a:pPr>
            <a:endParaRPr lang="en-US" sz="1200">
              <a:latin typeface="+mn-lt"/>
            </a:endParaRPr>
          </a:p>
          <a:p>
            <a:r>
              <a:rPr lang="en-US" sz="1200">
                <a:latin typeface="+mn-lt"/>
              </a:rPr>
              <a:t>ADR uses the same 3 steps, but uses four key components to help speed up recovery:</a:t>
            </a:r>
          </a:p>
          <a:p>
            <a:pPr marL="233309" indent="-233309">
              <a:buAutoNum type="arabicPeriod"/>
            </a:pPr>
            <a:r>
              <a:rPr lang="en-US" sz="1200">
                <a:latin typeface="+mn-lt"/>
              </a:rPr>
              <a:t>Persisted Version Store (PVS)</a:t>
            </a:r>
          </a:p>
          <a:p>
            <a:pPr marL="466618" lvl="1" indent="0">
              <a:buNone/>
            </a:pPr>
            <a:r>
              <a:rPr lang="en-US" sz="1200">
                <a:latin typeface="+mn-lt"/>
              </a:rPr>
              <a:t>The persisted version store is a new SQL database engine mechanism for persisting the row versions generated in the database itself instead of the traditional </a:t>
            </a:r>
            <a:r>
              <a:rPr lang="en-US" err="1"/>
              <a:t>tempdb</a:t>
            </a:r>
            <a:r>
              <a:rPr lang="en-US" sz="1200">
                <a:latin typeface="+mn-lt"/>
              </a:rPr>
              <a:t> version store. PVS enables resource isolation as well as improves availability of readable secondaries.</a:t>
            </a:r>
          </a:p>
          <a:p>
            <a:pPr marL="233309" indent="-233309">
              <a:buAutoNum type="arabicPeriod"/>
            </a:pPr>
            <a:r>
              <a:rPr lang="en-US" sz="1200">
                <a:latin typeface="+mn-lt"/>
              </a:rPr>
              <a:t>Logical Revert</a:t>
            </a:r>
          </a:p>
          <a:p>
            <a:pPr marL="466618" lvl="1" indent="0">
              <a:buNone/>
            </a:pPr>
            <a:r>
              <a:rPr lang="en-US" sz="1200">
                <a:latin typeface="+mn-lt"/>
              </a:rPr>
              <a:t>Logical revert is the asynchronous process responsible for performing row level version based Undo - providing instant transaction rollback and undo for all versioned operations.</a:t>
            </a:r>
          </a:p>
          <a:p>
            <a:pPr marL="233309" indent="-233309">
              <a:buAutoNum type="arabicPeriod"/>
            </a:pPr>
            <a:r>
              <a:rPr lang="en-US" sz="1200" err="1">
                <a:latin typeface="+mn-lt"/>
              </a:rPr>
              <a:t>sLog</a:t>
            </a:r>
            <a:endParaRPr lang="en-US" sz="1200">
              <a:latin typeface="+mn-lt"/>
            </a:endParaRPr>
          </a:p>
          <a:p>
            <a:pPr marL="466618" lvl="1" indent="0">
              <a:buNone/>
            </a:pPr>
            <a:r>
              <a:rPr lang="en-US" sz="1200" err="1">
                <a:latin typeface="+mn-lt"/>
              </a:rPr>
              <a:t>sLog</a:t>
            </a:r>
            <a:r>
              <a:rPr lang="en-US" sz="1200">
                <a:latin typeface="+mn-lt"/>
              </a:rPr>
              <a:t> is a secondary in-memory log stream that stores log records for non-versioned operations (such as metadata cache invalidation, lock acquisitions, and so on).</a:t>
            </a:r>
          </a:p>
          <a:p>
            <a:pPr marL="233309" indent="-233309">
              <a:buAutoNum type="arabicPeriod"/>
            </a:pPr>
            <a:r>
              <a:rPr lang="en-US" sz="1200">
                <a:latin typeface="+mn-lt"/>
              </a:rPr>
              <a:t>Cleaner</a:t>
            </a:r>
          </a:p>
          <a:p>
            <a:pPr marL="466618" lvl="1" indent="0">
              <a:buNone/>
            </a:pPr>
            <a:r>
              <a:rPr lang="en-US" sz="1200">
                <a:latin typeface="+mn-lt"/>
              </a:rPr>
              <a:t>The cleaner is the asynchronous process that wakes up periodically and cleans page versions that are not needed.</a:t>
            </a:r>
          </a:p>
          <a:p>
            <a:endParaRPr lang="en-US" sz="1200">
              <a:latin typeface="+mn-lt"/>
            </a:endParaRPr>
          </a:p>
          <a:p>
            <a:endParaRPr lang="en-US" sz="1200">
              <a:latin typeface="+mn-lt"/>
            </a:endParaRPr>
          </a:p>
          <a:p>
            <a:endParaRPr lang="en-US" sz="1200">
              <a:latin typeface="+mn-lt"/>
            </a:endParaRPr>
          </a:p>
          <a:p>
            <a:endParaRPr lang="en-US" sz="1200">
              <a:latin typeface="+mn-lt"/>
            </a:endParaRPr>
          </a:p>
          <a:p>
            <a:endParaRPr lang="en-US" sz="1200">
              <a:latin typeface="+mn-lt"/>
            </a:endParaRPr>
          </a:p>
          <a:p>
            <a:endParaRPr lang="en-US" sz="1200">
              <a:latin typeface="+mn-lt"/>
            </a:endParaRPr>
          </a:p>
          <a:p>
            <a:r>
              <a:rPr lang="en-US" sz="1200">
                <a:latin typeface="+mn-lt"/>
              </a:rPr>
              <a:t>	</a:t>
            </a:r>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892905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Non-Volatile Memory / Flash Memory hosting Cache and tempdb</a:t>
            </a:r>
          </a:p>
          <a:p>
            <a:r>
              <a:rPr lang="en-US"/>
              <a:t>NVM Express reduces I/O overhead and brings various performance improvements in comparison to previous logical-device interfaces, including multiple, long command queues, and reduced latency.</a:t>
            </a:r>
            <a:endParaRPr lang="en-GB"/>
          </a:p>
        </p:txBody>
      </p:sp>
      <p:sp>
        <p:nvSpPr>
          <p:cNvPr id="4" name="Header Placeholder 3"/>
          <p:cNvSpPr>
            <a:spLocks noGrp="1"/>
          </p:cNvSpPr>
          <p:nvPr>
            <p:ph type="hdr" sz="quarter" idx="10"/>
          </p:nvPr>
        </p:nvSpPr>
        <p:spPr/>
        <p:txBody>
          <a:bodyPr/>
          <a:lstStyle/>
          <a:p>
            <a:pPr defTabSz="95195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9/9/2019 7:38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6</a:t>
            </a:fld>
            <a:endParaRPr lang="en-US">
              <a:solidFill>
                <a:prstClr val="black"/>
              </a:solidFill>
            </a:endParaRPr>
          </a:p>
        </p:txBody>
      </p:sp>
    </p:spTree>
    <p:extLst>
      <p:ext uri="{BB962C8B-B14F-4D97-AF65-F5344CB8AC3E}">
        <p14:creationId xmlns:p14="http://schemas.microsoft.com/office/powerpoint/2010/main" val="295455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2356281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233796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a:latin typeface="+mn-lt"/>
            </a:endParaRPr>
          </a:p>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73991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48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82685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https://azure.microsoft.com/en-us/updates/?product=sql-data-warehouse</a:t>
            </a:r>
          </a:p>
          <a:p>
            <a:endParaRPr lang="en-US" dirty="0">
              <a:hlinkClick r:id="rId3"/>
            </a:endParaRPr>
          </a:p>
          <a:p>
            <a:r>
              <a:rPr lang="en-US" dirty="0">
                <a:hlinkClick r:id="rId3"/>
              </a:rPr>
              <a:t>Data Box Disk</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9/9/2019 7:38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949215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9/9/2019 7:38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50</a:t>
            </a:fld>
            <a:endParaRPr lang="en-US" dirty="0">
              <a:solidFill>
                <a:prstClr val="black"/>
              </a:solidFill>
            </a:endParaRPr>
          </a:p>
        </p:txBody>
      </p:sp>
    </p:spTree>
    <p:extLst>
      <p:ext uri="{BB962C8B-B14F-4D97-AF65-F5344CB8AC3E}">
        <p14:creationId xmlns:p14="http://schemas.microsoft.com/office/powerpoint/2010/main" val="74954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defTabSz="95195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D18B56EA-E28F-4F92-9F16-7A6F2501B303}" type="datetime8">
              <a:rPr lang="en-US">
                <a:solidFill>
                  <a:prstClr val="black"/>
                </a:solidFill>
              </a:rPr>
              <a:pPr defTabSz="951956">
                <a:defRPr/>
              </a:pPr>
              <a:t>9/9/2019 7:38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7</a:t>
            </a:fld>
            <a:endParaRPr lang="en-US">
              <a:solidFill>
                <a:prstClr val="black"/>
              </a:solidFill>
            </a:endParaRPr>
          </a:p>
        </p:txBody>
      </p:sp>
    </p:spTree>
    <p:extLst>
      <p:ext uri="{BB962C8B-B14F-4D97-AF65-F5344CB8AC3E}">
        <p14:creationId xmlns:p14="http://schemas.microsoft.com/office/powerpoint/2010/main" val="267514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9/9/2019 7:38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35205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7:38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9603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9/9/2019 7:38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383416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20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203">
              <a:defRPr/>
            </a:pPr>
            <a:fld id="{386CE63F-9E7F-4C04-9D0D-FCA25A8E9E86}" type="datetime8">
              <a:rPr lang="en-US">
                <a:solidFill>
                  <a:prstClr val="black"/>
                </a:solidFill>
              </a:rPr>
              <a:pPr defTabSz="933203">
                <a:defRPr/>
              </a:pPr>
              <a:t>9/9/2019 7:38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203">
              <a:defRPr/>
            </a:pPr>
            <a:fld id="{B4008EB6-D09E-4580-8CD6-DDB14511944F}" type="slidenum">
              <a:rPr lang="en-US">
                <a:solidFill>
                  <a:prstClr val="black"/>
                </a:solidFill>
              </a:rPr>
              <a:pPr defTabSz="933203">
                <a:defRPr/>
              </a:pPr>
              <a:t>13</a:t>
            </a:fld>
            <a:endParaRPr lang="en-US">
              <a:solidFill>
                <a:prstClr val="black"/>
              </a:solidFill>
            </a:endParaRPr>
          </a:p>
        </p:txBody>
      </p:sp>
    </p:spTree>
    <p:extLst>
      <p:ext uri="{BB962C8B-B14F-4D97-AF65-F5344CB8AC3E}">
        <p14:creationId xmlns:p14="http://schemas.microsoft.com/office/powerpoint/2010/main" val="242599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tif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6.xml"/><Relationship Id="rId4"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4.jp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2.png"/><Relationship Id="rId4"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171428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1720" y="1"/>
            <a:ext cx="2101248" cy="1104297"/>
          </a:xfrm>
          <a:prstGeom prst="rect">
            <a:avLst/>
          </a:prstGeom>
        </p:spPr>
      </p:pic>
    </p:spTree>
    <p:extLst>
      <p:ext uri="{BB962C8B-B14F-4D97-AF65-F5344CB8AC3E}">
        <p14:creationId xmlns:p14="http://schemas.microsoft.com/office/powerpoint/2010/main" val="379919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066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461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9"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4" y="447301"/>
            <a:ext cx="469454"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1428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5"/>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327"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13" indent="0">
              <a:buNone/>
              <a:defRPr sz="1800"/>
            </a:lvl2pPr>
            <a:lvl3pPr marL="457024" indent="0">
              <a:buNone/>
              <a:defRPr sz="1800"/>
            </a:lvl3pPr>
            <a:lvl4pPr marL="685537" indent="0">
              <a:buNone/>
              <a:defRPr sz="1800"/>
            </a:lvl4pPr>
            <a:lvl5pPr marL="914049"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1168045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4971535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40909"/>
          </a:xfrm>
        </p:spPr>
        <p:txBody>
          <a:bodyPr wrap="square" lIns="0" tIns="0" rIns="0" bIns="0">
            <a:spAutoFit/>
          </a:bodyPr>
          <a:lstStyle>
            <a:lvl1pPr marL="285640" indent="-285640">
              <a:lnSpc>
                <a:spcPct val="100000"/>
              </a:lnSpc>
              <a:spcBef>
                <a:spcPts val="0"/>
              </a:spcBef>
              <a:spcAft>
                <a:spcPts val="1398"/>
              </a:spcAft>
              <a:buFont typeface="Arial" panose="020B0604020202020204" pitchFamily="34" charset="0"/>
              <a:buChar char="•"/>
              <a:defRPr sz="1836" b="0" i="0">
                <a:solidFill>
                  <a:srgbClr val="000000"/>
                </a:solidFill>
                <a:latin typeface="+mj-lt"/>
              </a:defRPr>
            </a:lvl1pPr>
            <a:lvl2pPr marL="514152" indent="-285640">
              <a:lnSpc>
                <a:spcPct val="100000"/>
              </a:lnSpc>
              <a:spcBef>
                <a:spcPts val="0"/>
              </a:spcBef>
              <a:spcAft>
                <a:spcPts val="1398"/>
              </a:spcAft>
              <a:buFont typeface="Arial" panose="020B0604020202020204" pitchFamily="34" charset="0"/>
              <a:buChar char="•"/>
              <a:defRPr sz="1632">
                <a:solidFill>
                  <a:srgbClr val="000000"/>
                </a:solidFill>
              </a:defRPr>
            </a:lvl2pPr>
            <a:lvl3pPr marL="742665" indent="-285640">
              <a:lnSpc>
                <a:spcPct val="100000"/>
              </a:lnSpc>
              <a:spcBef>
                <a:spcPts val="0"/>
              </a:spcBef>
              <a:spcAft>
                <a:spcPts val="1398"/>
              </a:spcAft>
              <a:buFont typeface="Arial" panose="020B0604020202020204" pitchFamily="34" charset="0"/>
              <a:buChar char="•"/>
              <a:defRPr sz="1428">
                <a:solidFill>
                  <a:srgbClr val="000000"/>
                </a:solidFill>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sz="3468">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22819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7302395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47540"/>
          </a:xfrm>
        </p:spPr>
        <p:txBody>
          <a:bodyPr wrap="square" lIns="0" tIns="0" rIns="0" bIns="0">
            <a:spAutoFit/>
          </a:bodyPr>
          <a:lstStyle>
            <a:lvl1pPr marL="0" indent="0">
              <a:lnSpc>
                <a:spcPct val="100000"/>
              </a:lnSpc>
              <a:spcBef>
                <a:spcPts val="0"/>
              </a:spcBef>
              <a:spcAft>
                <a:spcPts val="1398"/>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9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9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28481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9817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163741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30" y="6559002"/>
            <a:ext cx="11553197" cy="98880"/>
            <a:chOff x="445128" y="6559056"/>
            <a:chExt cx="11553197" cy="98881"/>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66489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67605777"/>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3092827"/>
            <a:ext cx="5667375" cy="773112"/>
          </a:xfrm>
          <a:prstGeom prst="rect">
            <a:avLst/>
          </a:prstGeom>
        </p:spPr>
        <p:txBody>
          <a:bodyPr vert="horz" wrap="square" lIns="0" tIns="164592" rIns="0" bIns="0" rtlCol="0" anchor="t">
            <a:noAutofit/>
          </a:bodyPr>
          <a:lstStyle>
            <a:lvl1pPr>
              <a:defRPr sz="3672"/>
            </a:lvl1pPr>
          </a:lstStyle>
          <a:p>
            <a:r>
              <a:rPr lang="en-US"/>
              <a:t>Photo layout</a:t>
            </a:r>
          </a:p>
        </p:txBody>
      </p:sp>
    </p:spTree>
    <p:extLst>
      <p:ext uri="{BB962C8B-B14F-4D97-AF65-F5344CB8AC3E}">
        <p14:creationId xmlns:p14="http://schemas.microsoft.com/office/powerpoint/2010/main" val="3684428765"/>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88"/>
            <a:ext cx="3703321" cy="116831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7" y="4065588"/>
            <a:ext cx="3703321" cy="116831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6"/>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32734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6"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7" y="1203327"/>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6" y="4065590"/>
            <a:ext cx="3703321" cy="1136070"/>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90"/>
            <a:ext cx="3695700" cy="1136070"/>
          </a:xfrm>
        </p:spPr>
        <p:txBody>
          <a:bodyPr lIns="0" tIns="0" rIns="0" bIns="0"/>
          <a:lstStyle>
            <a:lvl1pPr marL="0" indent="0">
              <a:lnSpc>
                <a:spcPct val="100000"/>
              </a:lnSpc>
              <a:spcBef>
                <a:spcPts val="0"/>
              </a:spcBef>
              <a:spcAft>
                <a:spcPts val="700"/>
              </a:spcAft>
              <a:buNone/>
              <a:defRPr lang="en-US" sz="1398" b="1" kern="1200" spc="0" baseline="0" dirty="0" smtClean="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7" y="4065590"/>
            <a:ext cx="3703321" cy="1136070"/>
          </a:xfrm>
        </p:spPr>
        <p:txBody>
          <a:bodyPr lIns="0" tIns="0" rIns="0" bIns="0"/>
          <a:lstStyle>
            <a:lvl1pPr marL="0" indent="0">
              <a:lnSpc>
                <a:spcPct val="100000"/>
              </a:lnSpc>
              <a:spcBef>
                <a:spcPts val="0"/>
              </a:spcBef>
              <a:spcAft>
                <a:spcPts val="700"/>
              </a:spcAft>
              <a:buNone/>
              <a:defRPr lang="en-US" sz="1398" b="1" kern="1200" spc="0" baseline="0" dirty="0">
                <a:solidFill>
                  <a:schemeClr val="tx2"/>
                </a:solidFill>
                <a:latin typeface="+mn-lt"/>
                <a:ea typeface="+mn-ea"/>
                <a:cs typeface="+mn-cs"/>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30" y="6559002"/>
            <a:ext cx="11553197" cy="98880"/>
            <a:chOff x="445128" y="6559056"/>
            <a:chExt cx="11553197" cy="98881"/>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0418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7"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1"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8"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5"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4" y="1161415"/>
            <a:ext cx="1744663" cy="4183224"/>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30" y="6559002"/>
            <a:ext cx="11553197" cy="98880"/>
            <a:chOff x="445128" y="6559056"/>
            <a:chExt cx="11553197" cy="98881"/>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159966"/>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1203327"/>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7"/>
            <a:ext cx="5241206"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06004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6162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09288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52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spc="-150" dirty="0">
                <a:solidFill>
                  <a:schemeClr val="tx1"/>
                </a:solidFill>
                <a:latin typeface="+mj-lt"/>
              </a:defRPr>
            </a:lvl1pPr>
          </a:lstStyle>
          <a:p>
            <a:pPr marL="0" lvl="0">
              <a:lnSpc>
                <a:spcPts val="559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1850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30" y="6559002"/>
            <a:ext cx="11553197" cy="98880"/>
            <a:chOff x="445128" y="6559056"/>
            <a:chExt cx="11553197" cy="98881"/>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9657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337361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507"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3269270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436475" cy="6994525"/>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7"/>
            <a:ext cx="7627938"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84" rtl="0" eaLnBrk="1" latinLnBrk="0" hangingPunct="1">
              <a:lnSpc>
                <a:spcPts val="5598"/>
              </a:lnSpc>
              <a:spcBef>
                <a:spcPct val="0"/>
              </a:spcBef>
              <a:buNone/>
            </a:pPr>
            <a:r>
              <a:rPr lang="en-US"/>
              <a:t>Section title</a:t>
            </a:r>
          </a:p>
        </p:txBody>
      </p:sp>
    </p:spTree>
    <p:extLst>
      <p:ext uri="{BB962C8B-B14F-4D97-AF65-F5344CB8AC3E}">
        <p14:creationId xmlns:p14="http://schemas.microsoft.com/office/powerpoint/2010/main" val="600263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9608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88256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32"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269654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9/9/2019</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16863295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7123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2264726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28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333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77025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63627"/>
            <a:ext cx="5249526" cy="1067272"/>
          </a:xfrm>
        </p:spPr>
        <p:txBody>
          <a:bodyPr anchor="ctr">
            <a:spAutoFit/>
          </a:bodyPr>
          <a:lstStyle>
            <a:lvl1pPr>
              <a:defRPr sz="3468">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015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024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010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370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965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945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40997438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817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12332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7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5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25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76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121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128360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498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7829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887348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916599"/>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766513"/>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57615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77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316133603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2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08243"/>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9826221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07117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5635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65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31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7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444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5972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1502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4542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62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7242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0271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681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25288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93967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8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317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200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78146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960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66039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339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390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8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00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230C-14F8-45A1-85AC-9076480AE2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28BEA24-AD96-4540-BB76-21E51C9B43A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7EE7C8A-5DE5-4C59-97ED-759014BC2BF8}"/>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5" name="Footer Placeholder 4">
            <a:extLst>
              <a:ext uri="{FF2B5EF4-FFF2-40B4-BE49-F238E27FC236}">
                <a16:creationId xmlns:a16="http://schemas.microsoft.com/office/drawing/2014/main" id="{0AA76263-F604-49D5-B2E8-641F4BAD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EC8EE-B762-4BDE-A1A5-F022EB0167B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662327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DBE9-C92E-439F-84E5-8A21764D0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9DF8D-6AE4-4B6A-BF98-BAB38B0528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86164-0345-4DF6-8AB7-873E540FE0E4}"/>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5" name="Footer Placeholder 4">
            <a:extLst>
              <a:ext uri="{FF2B5EF4-FFF2-40B4-BE49-F238E27FC236}">
                <a16:creationId xmlns:a16="http://schemas.microsoft.com/office/drawing/2014/main" id="{B3610B7A-731F-489E-A0FA-C2BBD0AA6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3D833-0066-45F1-B74C-B5937327CF39}"/>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637961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E20E-6333-49E2-8A52-EF9B8F18ECB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582819C-9521-40BD-8AC1-CEA6CE0FE9C7}"/>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E2444-DC8B-4F7D-B585-928610C8FE92}"/>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5" name="Footer Placeholder 4">
            <a:extLst>
              <a:ext uri="{FF2B5EF4-FFF2-40B4-BE49-F238E27FC236}">
                <a16:creationId xmlns:a16="http://schemas.microsoft.com/office/drawing/2014/main" id="{BC7717B4-0CE0-46D0-AAA1-C47BBA40F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8C70-5A4F-4D94-BA52-5514C6181B01}"/>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00153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1A-F3AB-4CAF-BEDF-ABDC2BCB9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B8860-B70C-4045-881F-78C00AAF67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6C85D-00BD-4836-91C0-95D6F5751DB2}"/>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932CF7-D2E2-48DC-B392-D507FAFBF8DD}"/>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6" name="Footer Placeholder 5">
            <a:extLst>
              <a:ext uri="{FF2B5EF4-FFF2-40B4-BE49-F238E27FC236}">
                <a16:creationId xmlns:a16="http://schemas.microsoft.com/office/drawing/2014/main" id="{AD006238-38D0-47D0-AD3C-D8D952BFBB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14782-F273-4558-8BFE-39433767A1D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4597735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B95D-BEE2-461C-95BA-7B8C3D9A8DA0}"/>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4F9CC-A3B6-4DDF-825E-CCED16E71E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F87611F-2324-49FA-BF95-873972E0D219}"/>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84755-6BF5-4767-84A3-A55A1CB98E9D}"/>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919CE7B5-EEA7-41D7-A6E8-36262EDAD11C}"/>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5E6EB-DCB0-4801-A7F3-07E6E7CD79BC}"/>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8" name="Footer Placeholder 7">
            <a:extLst>
              <a:ext uri="{FF2B5EF4-FFF2-40B4-BE49-F238E27FC236}">
                <a16:creationId xmlns:a16="http://schemas.microsoft.com/office/drawing/2014/main" id="{CD60636B-D746-46A0-81A9-5706CB80EF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5DC22A-485D-43A0-8133-C17A744FD72E}"/>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5180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FBC8-6C47-4581-840A-D42E6B37E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090EA-A02F-40DC-B2D1-1491382E89EE}"/>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4" name="Footer Placeholder 3">
            <a:extLst>
              <a:ext uri="{FF2B5EF4-FFF2-40B4-BE49-F238E27FC236}">
                <a16:creationId xmlns:a16="http://schemas.microsoft.com/office/drawing/2014/main" id="{58CEE7D0-0E1E-47A3-9633-C8B3F7D4A3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6E8CEB-C040-4BC9-91FC-F8FA88393927}"/>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0771695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A34-D774-49BB-BE77-85D7F007413B}"/>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3" name="Footer Placeholder 2">
            <a:extLst>
              <a:ext uri="{FF2B5EF4-FFF2-40B4-BE49-F238E27FC236}">
                <a16:creationId xmlns:a16="http://schemas.microsoft.com/office/drawing/2014/main" id="{22CD640B-6952-4077-94E2-2A7E6E939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1ADE7-731A-4611-AB94-26D65C248083}"/>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320446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0A02-3371-4C72-86B3-D67294D3C971}"/>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6840A4E-3A36-4652-AB3B-1BFE244EE40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ACF3F-D782-4A05-B42C-BFCF66451A9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298588CF-3B43-4BD6-A56B-53D7C6A4BA68}"/>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6" name="Footer Placeholder 5">
            <a:extLst>
              <a:ext uri="{FF2B5EF4-FFF2-40B4-BE49-F238E27FC236}">
                <a16:creationId xmlns:a16="http://schemas.microsoft.com/office/drawing/2014/main" id="{63CE48EA-290F-40C2-B980-B74F392F2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8295C8-F6E5-40BA-8859-05C45B77487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549432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BB95-3D00-48FE-B108-F0ABD8AAF95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382E1C1-4048-4066-A15C-5E996DD0BFCC}"/>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E619581-8B6D-47DA-A001-5536AA03D2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13529C4-52C7-4736-BD32-8DBCAE10EA85}"/>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6" name="Footer Placeholder 5">
            <a:extLst>
              <a:ext uri="{FF2B5EF4-FFF2-40B4-BE49-F238E27FC236}">
                <a16:creationId xmlns:a16="http://schemas.microsoft.com/office/drawing/2014/main" id="{42B02ACA-BDDC-4FAD-B25A-BFF178CB53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9DD939-E1A8-454E-B418-08E0AC5E48CC}"/>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365584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B5DF-1522-45E2-BE25-BC0E7E2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B35605-0251-4B16-8771-5E6EA5F8B28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D48EC-0B74-4D5D-B8C3-CBA9DCED6598}"/>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5" name="Footer Placeholder 4">
            <a:extLst>
              <a:ext uri="{FF2B5EF4-FFF2-40B4-BE49-F238E27FC236}">
                <a16:creationId xmlns:a16="http://schemas.microsoft.com/office/drawing/2014/main" id="{6A56F900-8C8F-4049-80F8-E374A58B1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5F475-F498-4CDD-90D6-A45E04218B06}"/>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171351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A0ED7B-EA39-4E89-A596-169DD21F474D}"/>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5F4566-E5B8-4747-993C-CA56F58BFF28}"/>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4932E-A500-4003-8AA8-3A3E923C2E59}"/>
              </a:ext>
            </a:extLst>
          </p:cNvPr>
          <p:cNvSpPr>
            <a:spLocks noGrp="1"/>
          </p:cNvSpPr>
          <p:nvPr>
            <p:ph type="dt" sz="half" idx="10"/>
          </p:nvPr>
        </p:nvSpPr>
        <p:spPr/>
        <p:txBody>
          <a:bodyPr/>
          <a:lstStyle/>
          <a:p>
            <a:fld id="{554BBA5F-F4A4-4054-BC19-79A456067059}" type="datetimeFigureOut">
              <a:rPr lang="en-US" smtClean="0"/>
              <a:t>9/9/2019</a:t>
            </a:fld>
            <a:endParaRPr lang="en-US"/>
          </a:p>
        </p:txBody>
      </p:sp>
      <p:sp>
        <p:nvSpPr>
          <p:cNvPr id="5" name="Footer Placeholder 4">
            <a:extLst>
              <a:ext uri="{FF2B5EF4-FFF2-40B4-BE49-F238E27FC236}">
                <a16:creationId xmlns:a16="http://schemas.microsoft.com/office/drawing/2014/main" id="{21652BAF-2C08-4F8F-A25F-14C7A4A32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2AF05-4B83-453F-80A8-BF1DBC853C85}"/>
              </a:ext>
            </a:extLst>
          </p:cNvPr>
          <p:cNvSpPr>
            <a:spLocks noGrp="1"/>
          </p:cNvSpPr>
          <p:nvPr>
            <p:ph type="sldNum" sz="quarter" idx="12"/>
          </p:nvPr>
        </p:nvSpPr>
        <p:spPr/>
        <p:txBody>
          <a:bodyPr/>
          <a:lstStyle/>
          <a:p>
            <a:fld id="{4082D47A-1005-4B84-8161-05DF39933EF6}" type="slidenum">
              <a:rPr lang="en-US" smtClean="0"/>
              <a:t>‹#›</a:t>
            </a:fld>
            <a:endParaRPr lang="en-US"/>
          </a:p>
        </p:txBody>
      </p:sp>
    </p:spTree>
    <p:extLst>
      <p:ext uri="{BB962C8B-B14F-4D97-AF65-F5344CB8AC3E}">
        <p14:creationId xmlns:p14="http://schemas.microsoft.com/office/powerpoint/2010/main" val="2729438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381564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537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65439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1137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23480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06246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487804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04110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5723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710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1785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367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2430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89744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8376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03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505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6251861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57232524"/>
      </p:ext>
    </p:extLst>
  </p:cSld>
  <p:clrMapOvr>
    <a:masterClrMapping/>
  </p:clrMapOvr>
  <p:transition spd="slow">
    <p:push/>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333556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001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7510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3677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41371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41372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775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59493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0198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74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57972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17050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93801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412158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233904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3041048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8326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3934266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336126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5373244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921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8980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24638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987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055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777617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2570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719" y="1"/>
            <a:ext cx="3338685" cy="1104297"/>
          </a:xfrm>
          <a:prstGeom prst="rect">
            <a:avLst/>
          </a:prstGeom>
        </p:spPr>
      </p:pic>
    </p:spTree>
    <p:extLst>
      <p:ext uri="{BB962C8B-B14F-4D97-AF65-F5344CB8AC3E}">
        <p14:creationId xmlns:p14="http://schemas.microsoft.com/office/powerpoint/2010/main" val="3373962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theme" Target="../theme/theme4.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image" Target="../media/image1.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image" Target="../media/image1.emf"/><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image" Target="../media/image29.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image" Target="../media/image7.emf"/><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theme" Target="../theme/theme7.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1" r:id="rId12"/>
    <p:sldLayoutId id="2147484566" r:id="rId13"/>
    <p:sldLayoutId id="2147484567"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0144996"/>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 id="2147484498" r:id="rId20"/>
    <p:sldLayoutId id="2147484499" r:id="rId21"/>
    <p:sldLayoutId id="2147484500" r:id="rId22"/>
    <p:sldLayoutId id="2147484501" r:id="rId23"/>
    <p:sldLayoutId id="2147484502" r:id="rId24"/>
    <p:sldLayoutId id="2147484503" r:id="rId25"/>
    <p:sldLayoutId id="2147484504" r:id="rId26"/>
    <p:sldLayoutId id="214748450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982D7-A902-4698-A6D9-928938F22F3A}"/>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B14ED9-8C47-4814-A4FC-B7BC690ED1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E0D97C-4975-4D65-BD8F-05190A863D2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54BBA5F-F4A4-4054-BC19-79A456067059}" type="datetimeFigureOut">
              <a:rPr lang="en-US" smtClean="0"/>
              <a:t>9/9/2019</a:t>
            </a:fld>
            <a:endParaRPr lang="en-US"/>
          </a:p>
        </p:txBody>
      </p:sp>
      <p:sp>
        <p:nvSpPr>
          <p:cNvPr id="5" name="Footer Placeholder 4">
            <a:extLst>
              <a:ext uri="{FF2B5EF4-FFF2-40B4-BE49-F238E27FC236}">
                <a16:creationId xmlns:a16="http://schemas.microsoft.com/office/drawing/2014/main" id="{72706E79-DF9B-4C75-98CD-25E12735958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9034C-17A8-4DD7-9DF2-F89823DFDB9E}"/>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082D47A-1005-4B84-8161-05DF39933EF6}" type="slidenum">
              <a:rPr lang="en-US" smtClean="0"/>
              <a:t>‹#›</a:t>
            </a:fld>
            <a:endParaRPr lang="en-US"/>
          </a:p>
        </p:txBody>
      </p:sp>
    </p:spTree>
    <p:extLst>
      <p:ext uri="{BB962C8B-B14F-4D97-AF65-F5344CB8AC3E}">
        <p14:creationId xmlns:p14="http://schemas.microsoft.com/office/powerpoint/2010/main" val="1502330761"/>
      </p:ext>
    </p:extLst>
  </p:cSld>
  <p:clrMap bg1="lt1" tx1="dk1" bg2="lt2" tx2="dk2" accent1="accent1" accent2="accent2" accent3="accent3" accent4="accent4" accent5="accent5" accent6="accent6" hlink="hlink" folHlink="folHlink"/>
  <p:sldLayoutIdLst>
    <p:sldLayoutId id="2147484508" r:id="rId1"/>
    <p:sldLayoutId id="2147484509" r:id="rId2"/>
    <p:sldLayoutId id="2147484510" r:id="rId3"/>
    <p:sldLayoutId id="2147484511" r:id="rId4"/>
    <p:sldLayoutId id="2147484512" r:id="rId5"/>
    <p:sldLayoutId id="2147484513" r:id="rId6"/>
    <p:sldLayoutId id="2147484514" r:id="rId7"/>
    <p:sldLayoutId id="2147484515" r:id="rId8"/>
    <p:sldLayoutId id="2147484516" r:id="rId9"/>
    <p:sldLayoutId id="2147484517" r:id="rId10"/>
    <p:sldLayoutId id="2147484518"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50136492"/>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6" r:id="rId16"/>
    <p:sldLayoutId id="2147484537" r:id="rId17"/>
    <p:sldLayoutId id="2147484538" r:id="rId18"/>
    <p:sldLayoutId id="2147484627" r:id="rId19"/>
    <p:sldLayoutId id="214748462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18995746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226490" y="3280852"/>
            <a:ext cx="6994525" cy="432822"/>
          </a:xfrm>
          <a:prstGeom prst="rect">
            <a:avLst/>
          </a:prstGeom>
        </p:spPr>
      </p:pic>
      <p:sp>
        <p:nvSpPr>
          <p:cNvPr id="2" name="Title Placeholder 1"/>
          <p:cNvSpPr>
            <a:spLocks noGrp="1"/>
          </p:cNvSpPr>
          <p:nvPr>
            <p:ph type="title"/>
          </p:nvPr>
        </p:nvSpPr>
        <p:spPr>
          <a:xfrm>
            <a:off x="434975" y="228575"/>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90" y="1132205"/>
            <a:ext cx="11563350" cy="2191047"/>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951598" y="3071982"/>
            <a:ext cx="6995160" cy="849926"/>
          </a:xfrm>
          <a:prstGeom prst="rect">
            <a:avLst/>
          </a:prstGeom>
        </p:spPr>
      </p:pic>
    </p:spTree>
    <p:extLst>
      <p:ext uri="{BB962C8B-B14F-4D97-AF65-F5344CB8AC3E}">
        <p14:creationId xmlns:p14="http://schemas.microsoft.com/office/powerpoint/2010/main" val="735552976"/>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Lst>
  <p:transition>
    <p:fade/>
  </p:transition>
  <p:hf sldNum="0" hdr="0" dt="0"/>
  <p:txStyles>
    <p:titleStyle>
      <a:lvl1pPr algn="l" defTabSz="932384" rtl="0" eaLnBrk="1" latinLnBrk="0" hangingPunct="1">
        <a:lnSpc>
          <a:spcPct val="90000"/>
        </a:lnSpc>
        <a:spcBef>
          <a:spcPct val="0"/>
        </a:spcBef>
        <a:buNone/>
        <a:defRPr lang="en-US" sz="3468"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0" baseline="0">
          <a:solidFill>
            <a:srgbClr val="000000"/>
          </a:solidFill>
          <a:latin typeface="+mn-lt"/>
          <a:ea typeface="+mn-ea"/>
          <a:cs typeface="+mn-cs"/>
        </a:defRPr>
      </a:lvl1pPr>
      <a:lvl2pPr marL="228513"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2448" kern="1200" spc="0" baseline="0">
          <a:solidFill>
            <a:srgbClr val="000000"/>
          </a:solidFill>
          <a:latin typeface="+mn-lt"/>
          <a:ea typeface="+mn-ea"/>
          <a:cs typeface="+mn-cs"/>
        </a:defRPr>
      </a:lvl2pPr>
      <a:lvl3pPr marL="457024"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836" kern="1200" spc="0" baseline="0">
          <a:solidFill>
            <a:srgbClr val="000000"/>
          </a:solidFill>
          <a:latin typeface="+mj-lt"/>
          <a:ea typeface="+mn-ea"/>
          <a:cs typeface="+mn-cs"/>
        </a:defRPr>
      </a:lvl3pPr>
      <a:lvl4pPr marL="685537" marR="0" indent="0" algn="l" defTabSz="932384" rtl="0" eaLnBrk="1" fontAlgn="auto" latinLnBrk="0" hangingPunct="1">
        <a:lnSpc>
          <a:spcPct val="110000"/>
        </a:lnSpc>
        <a:spcBef>
          <a:spcPts val="0"/>
        </a:spcBef>
        <a:spcAft>
          <a:spcPts val="1224"/>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14049" marR="0" indent="0" algn="l" defTabSz="932384" rtl="0" eaLnBrk="1" fontAlgn="auto" latinLnBrk="0" hangingPunct="1">
        <a:lnSpc>
          <a:spcPct val="100000"/>
        </a:lnSpc>
        <a:spcBef>
          <a:spcPts val="0"/>
        </a:spcBef>
        <a:spcAft>
          <a:spcPts val="1224"/>
        </a:spcAft>
        <a:buClrTx/>
        <a:buSzPct val="90000"/>
        <a:buFont typeface="Wingdings" panose="05000000000000000000" pitchFamily="2" charset="2"/>
        <a:buNone/>
        <a:tabLst/>
        <a:defRPr sz="1224" kern="1200" spc="0" baseline="0">
          <a:solidFill>
            <a:srgbClr val="000000"/>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661712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blog/blazing-fast-data-warehousing-with-sql-data-warehouse-gen2/" TargetMode="External"/><Relationship Id="rId2" Type="http://schemas.openxmlformats.org/officeDocument/2006/relationships/hyperlink" Target="https://azure.microsoft.com/en-us/blog/turbocharge-cloud-analytics-with-azure-sql-data-warehouse/" TargetMode="External"/><Relationship Id="rId1" Type="http://schemas.openxmlformats.org/officeDocument/2006/relationships/slideLayout" Target="../slideLayouts/slideLayout12.xml"/><Relationship Id="rId6" Type="http://schemas.openxmlformats.org/officeDocument/2006/relationships/hyperlink" Target="https://gigaom.com/report/data-warehouse-in-the-cloud-benchmark/" TargetMode="External"/><Relationship Id="rId5" Type="http://schemas.openxmlformats.org/officeDocument/2006/relationships/hyperlink" Target="https://azure.microsoft.com/en-us/blog/lightning-fast-query-performance-with-azure-sql-data-warehouse/" TargetMode="External"/><Relationship Id="rId4" Type="http://schemas.openxmlformats.org/officeDocument/2006/relationships/hyperlink" Target="https://azure.microsoft.com/en-us/blog/adaptive-caching-powers-azure-sql-data-warehouse-performance-gain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06.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6.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6.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106.xml"/></Relationships>
</file>

<file path=ppt/slides/_rels/slide3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4.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3.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55B43574-C306-4CB8-8AE3-201B8FAE2732}"/>
              </a:ext>
            </a:extLst>
          </p:cNvPr>
          <p:cNvSpPr/>
          <p:nvPr/>
        </p:nvSpPr>
        <p:spPr>
          <a:xfrm>
            <a:off x="8351837" y="144462"/>
            <a:ext cx="3722494" cy="369332"/>
          </a:xfrm>
          <a:prstGeom prst="rect">
            <a:avLst/>
          </a:prstGeom>
        </p:spPr>
        <p:txBody>
          <a:bodyPr wrap="none">
            <a:spAutoFit/>
          </a:bodyPr>
          <a:lstStyle/>
          <a:p>
            <a:r>
              <a:rPr lang="fr-FR" b="1" dirty="0"/>
              <a:t>02. SQL DW Gen-2 - </a:t>
            </a:r>
            <a:r>
              <a:rPr lang="fr-FR" b="1" dirty="0" err="1"/>
              <a:t>Enhancements</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a:t>Gen1 – Data Movement Service</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5331719"/>
            <a:ext cx="11237870" cy="1494181"/>
          </a:xfrm>
        </p:spPr>
        <p:txBody>
          <a:bodyPr/>
          <a:lstStyle/>
          <a:p>
            <a:r>
              <a:rPr lang="en-US"/>
              <a:t>Stand-alone process, fixed memory</a:t>
            </a:r>
          </a:p>
          <a:p>
            <a:r>
              <a:rPr lang="en-US"/>
              <a:t>Single-threaded read – </a:t>
            </a:r>
            <a:r>
              <a:rPr lang="en-US" err="1"/>
              <a:t>BulkCopy</a:t>
            </a:r>
            <a:r>
              <a:rPr lang="en-US"/>
              <a:t> API</a:t>
            </a:r>
          </a:p>
          <a:p>
            <a:r>
              <a:rPr lang="en-US"/>
              <a:t>Copy is not scalable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7" name="Rectangle 6">
            <a:extLst>
              <a:ext uri="{FF2B5EF4-FFF2-40B4-BE49-F238E27FC236}">
                <a16:creationId xmlns:a16="http://schemas.microsoft.com/office/drawing/2014/main" id="{3E8F2E02-D3B0-4E4F-982D-A15270C458F4}"/>
              </a:ext>
            </a:extLst>
          </p:cNvPr>
          <p:cNvSpPr/>
          <p:nvPr/>
        </p:nvSpPr>
        <p:spPr>
          <a:xfrm>
            <a:off x="1921003" y="171657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dirty="0">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A8BE228C-9EA9-4080-930C-6F873AA92209}"/>
              </a:ext>
            </a:extLst>
          </p:cNvPr>
          <p:cNvSpPr/>
          <p:nvPr/>
        </p:nvSpPr>
        <p:spPr>
          <a:xfrm>
            <a:off x="2184122" y="2228479"/>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4F86CF-5716-4CCD-B47F-04764E0C4529}"/>
              </a:ext>
            </a:extLst>
          </p:cNvPr>
          <p:cNvSpPr/>
          <p:nvPr/>
        </p:nvSpPr>
        <p:spPr>
          <a:xfrm>
            <a:off x="2184122" y="395209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7645C830-DF55-4A39-B4FB-83189DAE10C3}"/>
              </a:ext>
            </a:extLst>
          </p:cNvPr>
          <p:cNvCxnSpPr>
            <a:cxnSpLocks/>
            <a:endCxn id="52" idx="1"/>
          </p:cNvCxnSpPr>
          <p:nvPr/>
        </p:nvCxnSpPr>
        <p:spPr>
          <a:xfrm flipV="1">
            <a:off x="4718228" y="2713940"/>
            <a:ext cx="3064369" cy="1562708"/>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Cylinder 13">
            <a:extLst>
              <a:ext uri="{FF2B5EF4-FFF2-40B4-BE49-F238E27FC236}">
                <a16:creationId xmlns:a16="http://schemas.microsoft.com/office/drawing/2014/main" id="{CD72B87D-21ED-4DED-B550-194AC39C0FDC}"/>
              </a:ext>
            </a:extLst>
          </p:cNvPr>
          <p:cNvSpPr/>
          <p:nvPr/>
        </p:nvSpPr>
        <p:spPr>
          <a:xfrm>
            <a:off x="3615152" y="273931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15" name="Cylinder 14">
            <a:extLst>
              <a:ext uri="{FF2B5EF4-FFF2-40B4-BE49-F238E27FC236}">
                <a16:creationId xmlns:a16="http://schemas.microsoft.com/office/drawing/2014/main" id="{63A9A2B6-47E3-48A5-8FB0-0D0D4860ABF7}"/>
              </a:ext>
            </a:extLst>
          </p:cNvPr>
          <p:cNvSpPr/>
          <p:nvPr/>
        </p:nvSpPr>
        <p:spPr>
          <a:xfrm>
            <a:off x="2290836" y="273931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FD98D76A-FE2F-4E79-A655-68E0828626E7}"/>
              </a:ext>
            </a:extLst>
          </p:cNvPr>
          <p:cNvCxnSpPr>
            <a:cxnSpLocks/>
          </p:cNvCxnSpPr>
          <p:nvPr/>
        </p:nvCxnSpPr>
        <p:spPr>
          <a:xfrm>
            <a:off x="2838565" y="3440376"/>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73E04D-57E0-4103-884C-C14FE50C0728}"/>
              </a:ext>
            </a:extLst>
          </p:cNvPr>
          <p:cNvCxnSpPr>
            <a:cxnSpLocks/>
          </p:cNvCxnSpPr>
          <p:nvPr/>
        </p:nvCxnSpPr>
        <p:spPr>
          <a:xfrm flipV="1">
            <a:off x="4171994" y="344037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30">
            <a:extLst>
              <a:ext uri="{FF2B5EF4-FFF2-40B4-BE49-F238E27FC236}">
                <a16:creationId xmlns:a16="http://schemas.microsoft.com/office/drawing/2014/main" id="{6DF2E869-EAAA-4A8B-8A5D-1A223281ADF6}"/>
              </a:ext>
            </a:extLst>
          </p:cNvPr>
          <p:cNvSpPr>
            <a:spLocks noChangeArrowheads="1"/>
          </p:cNvSpPr>
          <p:nvPr/>
        </p:nvSpPr>
        <p:spPr bwMode="auto">
          <a:xfrm>
            <a:off x="882" y="83012"/>
            <a:ext cx="188409" cy="76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endPar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endParaRPr>
          </a:p>
          <a:p>
            <a:pPr defTabSz="932597" eaLnBrk="0" fontAlgn="base" hangingPunct="0">
              <a:spcBef>
                <a:spcPct val="0"/>
              </a:spcBef>
              <a:spcAft>
                <a:spcPct val="0"/>
              </a:spcAft>
            </a:pPr>
            <a:br>
              <a:rPr lang="en-US" altLang="en-US" sz="1224">
                <a:solidFill>
                  <a:srgbClr val="1A1A1A"/>
                </a:solidFill>
                <a:latin typeface="Calibri" panose="020F0502020204030204" pitchFamily="34" charset="0"/>
                <a:ea typeface="Times New Roman" panose="02020603050405020304" pitchFamily="18" charset="0"/>
                <a:cs typeface="Times New Roman" panose="02020603050405020304" pitchFamily="18" charset="0"/>
              </a:rPr>
            </a:br>
            <a:endParaRPr lang="en-US" altLang="en-US" sz="1836">
              <a:solidFill>
                <a:srgbClr val="1A1A1A"/>
              </a:solidFill>
              <a:latin typeface="Arial" panose="020B0604020202020204" pitchFamily="34" charset="0"/>
            </a:endParaRPr>
          </a:p>
        </p:txBody>
      </p:sp>
      <p:sp>
        <p:nvSpPr>
          <p:cNvPr id="50" name="Rectangle 49">
            <a:extLst>
              <a:ext uri="{FF2B5EF4-FFF2-40B4-BE49-F238E27FC236}">
                <a16:creationId xmlns:a16="http://schemas.microsoft.com/office/drawing/2014/main" id="{C50582A8-FC4A-4EDE-BEC7-2F2A9A2FCE4D}"/>
              </a:ext>
            </a:extLst>
          </p:cNvPr>
          <p:cNvSpPr/>
          <p:nvPr/>
        </p:nvSpPr>
        <p:spPr>
          <a:xfrm>
            <a:off x="7519477" y="182119"/>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1" name="Rectangle 50">
            <a:extLst>
              <a:ext uri="{FF2B5EF4-FFF2-40B4-BE49-F238E27FC236}">
                <a16:creationId xmlns:a16="http://schemas.microsoft.com/office/drawing/2014/main" id="{D2C998C0-9F4A-4F7F-A0EE-88E489E838DD}"/>
              </a:ext>
            </a:extLst>
          </p:cNvPr>
          <p:cNvSpPr/>
          <p:nvPr/>
        </p:nvSpPr>
        <p:spPr>
          <a:xfrm>
            <a:off x="7782597" y="694025"/>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2" name="Rectangle 51">
            <a:extLst>
              <a:ext uri="{FF2B5EF4-FFF2-40B4-BE49-F238E27FC236}">
                <a16:creationId xmlns:a16="http://schemas.microsoft.com/office/drawing/2014/main" id="{2D089290-7B17-493A-9177-E268CD74D0A1}"/>
              </a:ext>
            </a:extLst>
          </p:cNvPr>
          <p:cNvSpPr/>
          <p:nvPr/>
        </p:nvSpPr>
        <p:spPr>
          <a:xfrm>
            <a:off x="7782597" y="2417644"/>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3" name="Cylinder 52">
            <a:extLst>
              <a:ext uri="{FF2B5EF4-FFF2-40B4-BE49-F238E27FC236}">
                <a16:creationId xmlns:a16="http://schemas.microsoft.com/office/drawing/2014/main" id="{002741CF-54F3-481C-85A5-04C4CEB5D21E}"/>
              </a:ext>
            </a:extLst>
          </p:cNvPr>
          <p:cNvSpPr/>
          <p:nvPr/>
        </p:nvSpPr>
        <p:spPr>
          <a:xfrm>
            <a:off x="9213627" y="1204864"/>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4" name="Cylinder 53">
            <a:extLst>
              <a:ext uri="{FF2B5EF4-FFF2-40B4-BE49-F238E27FC236}">
                <a16:creationId xmlns:a16="http://schemas.microsoft.com/office/drawing/2014/main" id="{70C06FB0-EE96-431E-AAB7-F4E31F811399}"/>
              </a:ext>
            </a:extLst>
          </p:cNvPr>
          <p:cNvSpPr/>
          <p:nvPr/>
        </p:nvSpPr>
        <p:spPr>
          <a:xfrm>
            <a:off x="7889310" y="1204865"/>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671ACBAB-70C9-453C-B46E-2B1E6402D590}"/>
              </a:ext>
            </a:extLst>
          </p:cNvPr>
          <p:cNvCxnSpPr>
            <a:cxnSpLocks/>
          </p:cNvCxnSpPr>
          <p:nvPr/>
        </p:nvCxnSpPr>
        <p:spPr>
          <a:xfrm>
            <a:off x="8437039" y="1905922"/>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31B796E-6A33-4D24-8319-2CCF2A7FD990}"/>
              </a:ext>
            </a:extLst>
          </p:cNvPr>
          <p:cNvCxnSpPr>
            <a:cxnSpLocks/>
          </p:cNvCxnSpPr>
          <p:nvPr/>
        </p:nvCxnSpPr>
        <p:spPr>
          <a:xfrm flipV="1">
            <a:off x="9770468" y="1905924"/>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0FF4873-4718-462C-97F2-5F2004412D4A}"/>
              </a:ext>
            </a:extLst>
          </p:cNvPr>
          <p:cNvSpPr/>
          <p:nvPr/>
        </p:nvSpPr>
        <p:spPr>
          <a:xfrm>
            <a:off x="7521729" y="3737743"/>
            <a:ext cx="2995997" cy="3068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8" name="Rectangle 57">
            <a:extLst>
              <a:ext uri="{FF2B5EF4-FFF2-40B4-BE49-F238E27FC236}">
                <a16:creationId xmlns:a16="http://schemas.microsoft.com/office/drawing/2014/main" id="{B66F8FAD-4E85-4E40-BAB5-9BF677E5759D}"/>
              </a:ext>
            </a:extLst>
          </p:cNvPr>
          <p:cNvSpPr/>
          <p:nvPr/>
        </p:nvSpPr>
        <p:spPr>
          <a:xfrm>
            <a:off x="7784849" y="4249648"/>
            <a:ext cx="2534106" cy="1473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59" name="Rectangle 58">
            <a:extLst>
              <a:ext uri="{FF2B5EF4-FFF2-40B4-BE49-F238E27FC236}">
                <a16:creationId xmlns:a16="http://schemas.microsoft.com/office/drawing/2014/main" id="{EF0D8047-A5F6-45CE-AD4E-D6DA6063853F}"/>
              </a:ext>
            </a:extLst>
          </p:cNvPr>
          <p:cNvSpPr/>
          <p:nvPr/>
        </p:nvSpPr>
        <p:spPr>
          <a:xfrm>
            <a:off x="7784849" y="5973268"/>
            <a:ext cx="2534106" cy="592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Data Movement Service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0" name="Cylinder 59">
            <a:extLst>
              <a:ext uri="{FF2B5EF4-FFF2-40B4-BE49-F238E27FC236}">
                <a16:creationId xmlns:a16="http://schemas.microsoft.com/office/drawing/2014/main" id="{BC573A47-7B42-4C51-A807-7FD95BB1D64B}"/>
              </a:ext>
            </a:extLst>
          </p:cNvPr>
          <p:cNvSpPr/>
          <p:nvPr/>
        </p:nvSpPr>
        <p:spPr>
          <a:xfrm>
            <a:off x="9215879" y="4760488"/>
            <a:ext cx="1005473" cy="70105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1" name="Cylinder 60">
            <a:extLst>
              <a:ext uri="{FF2B5EF4-FFF2-40B4-BE49-F238E27FC236}">
                <a16:creationId xmlns:a16="http://schemas.microsoft.com/office/drawing/2014/main" id="{74CFAAFA-A6A4-4E00-B2A5-B677203C4474}"/>
              </a:ext>
            </a:extLst>
          </p:cNvPr>
          <p:cNvSpPr/>
          <p:nvPr/>
        </p:nvSpPr>
        <p:spPr>
          <a:xfrm>
            <a:off x="7891562" y="4760489"/>
            <a:ext cx="1120001" cy="702214"/>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20E1DA41-4012-40D5-AF8A-D19A7F1FBA31}"/>
              </a:ext>
            </a:extLst>
          </p:cNvPr>
          <p:cNvCxnSpPr>
            <a:cxnSpLocks/>
          </p:cNvCxnSpPr>
          <p:nvPr/>
        </p:nvCxnSpPr>
        <p:spPr>
          <a:xfrm>
            <a:off x="8439291" y="5461545"/>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B597E8D-BAA0-4A75-8DAF-496D28A2C242}"/>
              </a:ext>
            </a:extLst>
          </p:cNvPr>
          <p:cNvCxnSpPr>
            <a:cxnSpLocks/>
          </p:cNvCxnSpPr>
          <p:nvPr/>
        </p:nvCxnSpPr>
        <p:spPr>
          <a:xfrm flipV="1">
            <a:off x="9772720" y="5461548"/>
            <a:ext cx="0" cy="5222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0913F1F-073A-48EC-AAC6-95D2C388B5B9}"/>
              </a:ext>
            </a:extLst>
          </p:cNvPr>
          <p:cNvCxnSpPr>
            <a:cxnSpLocks/>
            <a:stCxn id="9" idx="3"/>
            <a:endCxn id="59" idx="1"/>
          </p:cNvCxnSpPr>
          <p:nvPr/>
        </p:nvCxnSpPr>
        <p:spPr>
          <a:xfrm>
            <a:off x="4718227" y="4248394"/>
            <a:ext cx="3066621" cy="202117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454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4"/>
                                        </p:tgtEl>
                                      </p:cBhvr>
                                    </p:animEffect>
                                    <p:animScale>
                                      <p:cBhvr>
                                        <p:cTn id="10" dur="250" autoRev="1" fill="hold"/>
                                        <p:tgtEl>
                                          <p:spTgt spid="5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61"/>
                                        </p:tgtEl>
                                      </p:cBhvr>
                                    </p:animEffect>
                                    <p:animScale>
                                      <p:cBhvr>
                                        <p:cTn id="13" dur="250" autoRev="1" fill="hold"/>
                                        <p:tgtEl>
                                          <p:spTgt spid="61"/>
                                        </p:tgtEl>
                                      </p:cBhvr>
                                      <p:by x="105000" y="105000"/>
                                    </p:animScale>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52"/>
                                        </p:tgtEl>
                                      </p:cBhvr>
                                    </p:animEffect>
                                    <p:animScale>
                                      <p:cBhvr>
                                        <p:cTn id="28" dur="250" autoRev="1" fill="hold"/>
                                        <p:tgtEl>
                                          <p:spTgt spid="52"/>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59"/>
                                        </p:tgtEl>
                                      </p:cBhvr>
                                    </p:animEffect>
                                    <p:animScale>
                                      <p:cBhvr>
                                        <p:cTn id="31" dur="250" autoRev="1" fill="hold"/>
                                        <p:tgtEl>
                                          <p:spTgt spid="59"/>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9"/>
                                        </p:tgtEl>
                                      </p:cBhvr>
                                    </p:animEffect>
                                    <p:animScale>
                                      <p:cBhvr>
                                        <p:cTn id="43" dur="250" autoRev="1" fill="hold"/>
                                        <p:tgtEl>
                                          <p:spTgt spid="9"/>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52"/>
                                        </p:tgtEl>
                                      </p:cBhvr>
                                    </p:animEffect>
                                    <p:animScale>
                                      <p:cBhvr>
                                        <p:cTn id="46" dur="250" autoRev="1" fill="hold"/>
                                        <p:tgtEl>
                                          <p:spTgt spid="52"/>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59"/>
                                        </p:tgtEl>
                                      </p:cBhvr>
                                    </p:animEffect>
                                    <p:animScale>
                                      <p:cBhvr>
                                        <p:cTn id="49" dur="250" autoRev="1" fill="hold"/>
                                        <p:tgtEl>
                                          <p:spTgt spid="59"/>
                                        </p:tgtEl>
                                      </p:cBhvr>
                                      <p:by x="105000" y="105000"/>
                                    </p:animScale>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xEl>
                                              <p:pRg st="0" end="0"/>
                                            </p:txEl>
                                          </p:spTgt>
                                        </p:tgtEl>
                                        <p:attrNameLst>
                                          <p:attrName>style.visibility</p:attrName>
                                        </p:attrNameLst>
                                      </p:cBhvr>
                                      <p:to>
                                        <p:strVal val="visible"/>
                                      </p:to>
                                    </p:set>
                                    <p:animEffect transition="in" filter="fade">
                                      <p:cBhvr>
                                        <p:cTn id="61" dur="500"/>
                                        <p:tgtEl>
                                          <p:spTgt spid="68">
                                            <p:txEl>
                                              <p:pRg st="0" end="0"/>
                                            </p:txEl>
                                          </p:spTgt>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animEffect transition="in" filter="fade">
                                      <p:cBhvr>
                                        <p:cTn id="65" dur="500"/>
                                        <p:tgtEl>
                                          <p:spTgt spid="68">
                                            <p:txEl>
                                              <p:pRg st="1" end="1"/>
                                            </p:txEl>
                                          </p:spTgt>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68">
                                            <p:txEl>
                                              <p:pRg st="2" end="2"/>
                                            </p:txEl>
                                          </p:spTgt>
                                        </p:tgtEl>
                                        <p:attrNameLst>
                                          <p:attrName>style.visibility</p:attrName>
                                        </p:attrNameLst>
                                      </p:cBhvr>
                                      <p:to>
                                        <p:strVal val="visible"/>
                                      </p:to>
                                    </p:set>
                                    <p:animEffect transition="in" filter="fade">
                                      <p:cBhvr>
                                        <p:cTn id="69"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uiExpand="1" build="p"/>
      <p:bldP spid="9" grpId="0" animBg="1"/>
      <p:bldP spid="9" grpId="1" animBg="1"/>
      <p:bldP spid="15" grpId="0" animBg="1"/>
      <p:bldP spid="52" grpId="0" animBg="1"/>
      <p:bldP spid="52" grpId="1" animBg="1"/>
      <p:bldP spid="54" grpId="0" animBg="1"/>
      <p:bldP spid="59" grpId="0" animBg="1"/>
      <p:bldP spid="59" grpId="1"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5CE482-EFCD-4C8A-B061-8B8D040D2E4B}"/>
              </a:ext>
            </a:extLst>
          </p:cNvPr>
          <p:cNvSpPr/>
          <p:nvPr/>
        </p:nvSpPr>
        <p:spPr>
          <a:xfrm>
            <a:off x="7521727" y="3896527"/>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3</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5" name="Rectangle 74">
            <a:extLst>
              <a:ext uri="{FF2B5EF4-FFF2-40B4-BE49-F238E27FC236}">
                <a16:creationId xmlns:a16="http://schemas.microsoft.com/office/drawing/2014/main" id="{A2E7D6C4-F440-4DA9-A460-82323659F162}"/>
              </a:ext>
            </a:extLst>
          </p:cNvPr>
          <p:cNvSpPr/>
          <p:nvPr/>
        </p:nvSpPr>
        <p:spPr>
          <a:xfrm>
            <a:off x="7784847" y="4329310"/>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6" name="Cylinder 75">
            <a:extLst>
              <a:ext uri="{FF2B5EF4-FFF2-40B4-BE49-F238E27FC236}">
                <a16:creationId xmlns:a16="http://schemas.microsoft.com/office/drawing/2014/main" id="{47622763-2FB3-460F-9AA2-DC46E6EE2256}"/>
              </a:ext>
            </a:extLst>
          </p:cNvPr>
          <p:cNvSpPr/>
          <p:nvPr/>
        </p:nvSpPr>
        <p:spPr>
          <a:xfrm>
            <a:off x="8516988" y="5650727"/>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7" name="Cylinder 76">
            <a:extLst>
              <a:ext uri="{FF2B5EF4-FFF2-40B4-BE49-F238E27FC236}">
                <a16:creationId xmlns:a16="http://schemas.microsoft.com/office/drawing/2014/main" id="{56B629D1-8069-4D88-B081-7564C9A57723}"/>
              </a:ext>
            </a:extLst>
          </p:cNvPr>
          <p:cNvSpPr/>
          <p:nvPr/>
        </p:nvSpPr>
        <p:spPr>
          <a:xfrm>
            <a:off x="8459724" y="4798247"/>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948E4D9-B55B-4AFC-AB48-AF7F10C43454}"/>
              </a:ext>
            </a:extLst>
          </p:cNvPr>
          <p:cNvSpPr/>
          <p:nvPr/>
        </p:nvSpPr>
        <p:spPr>
          <a:xfrm>
            <a:off x="7529261" y="326093"/>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2</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0" name="Rectangle 69">
            <a:extLst>
              <a:ext uri="{FF2B5EF4-FFF2-40B4-BE49-F238E27FC236}">
                <a16:creationId xmlns:a16="http://schemas.microsoft.com/office/drawing/2014/main" id="{9EAA69D3-6966-4D02-9CE9-746AAB1110C9}"/>
              </a:ext>
            </a:extLst>
          </p:cNvPr>
          <p:cNvSpPr/>
          <p:nvPr/>
        </p:nvSpPr>
        <p:spPr>
          <a:xfrm>
            <a:off x="7792381" y="758875"/>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1" name="Cylinder 70">
            <a:extLst>
              <a:ext uri="{FF2B5EF4-FFF2-40B4-BE49-F238E27FC236}">
                <a16:creationId xmlns:a16="http://schemas.microsoft.com/office/drawing/2014/main" id="{CF0B8251-DE80-4464-9B50-50B177697FB9}"/>
              </a:ext>
            </a:extLst>
          </p:cNvPr>
          <p:cNvSpPr/>
          <p:nvPr/>
        </p:nvSpPr>
        <p:spPr>
          <a:xfrm>
            <a:off x="8524522" y="2080293"/>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72" name="Cylinder 71">
            <a:extLst>
              <a:ext uri="{FF2B5EF4-FFF2-40B4-BE49-F238E27FC236}">
                <a16:creationId xmlns:a16="http://schemas.microsoft.com/office/drawing/2014/main" id="{876E7F2D-569B-45FF-8551-7F37B8E0FB18}"/>
              </a:ext>
            </a:extLst>
          </p:cNvPr>
          <p:cNvSpPr/>
          <p:nvPr/>
        </p:nvSpPr>
        <p:spPr>
          <a:xfrm>
            <a:off x="8467258" y="1227812"/>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12515377-1908-4AAA-9D05-43A745540F91}"/>
              </a:ext>
            </a:extLst>
          </p:cNvPr>
          <p:cNvSpPr>
            <a:spLocks noGrp="1"/>
          </p:cNvSpPr>
          <p:nvPr>
            <p:ph type="title"/>
          </p:nvPr>
        </p:nvSpPr>
        <p:spPr/>
        <p:txBody>
          <a:bodyPr/>
          <a:lstStyle/>
          <a:p>
            <a:r>
              <a:rPr lang="en-US" dirty="0"/>
              <a:t>Gen2 – instant data movement</a:t>
            </a:r>
          </a:p>
        </p:txBody>
      </p:sp>
      <p:sp>
        <p:nvSpPr>
          <p:cNvPr id="68" name="Text Placeholder 67">
            <a:extLst>
              <a:ext uri="{FF2B5EF4-FFF2-40B4-BE49-F238E27FC236}">
                <a16:creationId xmlns:a16="http://schemas.microsoft.com/office/drawing/2014/main" id="{03B25A6E-C8B5-405B-9287-725DA3C7068B}"/>
              </a:ext>
            </a:extLst>
          </p:cNvPr>
          <p:cNvSpPr>
            <a:spLocks noGrp="1"/>
          </p:cNvSpPr>
          <p:nvPr>
            <p:ph type="body" sz="quarter" idx="10"/>
          </p:nvPr>
        </p:nvSpPr>
        <p:spPr>
          <a:xfrm>
            <a:off x="599302" y="4984467"/>
            <a:ext cx="11237870" cy="1494255"/>
          </a:xfrm>
        </p:spPr>
        <p:txBody>
          <a:bodyPr/>
          <a:lstStyle/>
          <a:p>
            <a:r>
              <a:rPr lang="en-US" dirty="0"/>
              <a:t>Data does not leave SQL Engine</a:t>
            </a:r>
          </a:p>
          <a:p>
            <a:r>
              <a:rPr lang="en-US" dirty="0"/>
              <a:t>Batch-mode: minimal overhead</a:t>
            </a:r>
          </a:p>
          <a:p>
            <a:r>
              <a:rPr lang="en-US" dirty="0"/>
              <a:t>Scalable: leverages all cores and network</a:t>
            </a:r>
          </a:p>
        </p:txBody>
      </p:sp>
      <p:sp>
        <p:nvSpPr>
          <p:cNvPr id="5" name="Rectangle 19">
            <a:extLst>
              <a:ext uri="{FF2B5EF4-FFF2-40B4-BE49-F238E27FC236}">
                <a16:creationId xmlns:a16="http://schemas.microsoft.com/office/drawing/2014/main" id="{FD78997C-9A96-4112-B0C8-52CD6F1673ED}"/>
              </a:ext>
            </a:extLst>
          </p:cNvPr>
          <p:cNvSpPr>
            <a:spLocks noChangeArrowheads="1"/>
          </p:cNvSpPr>
          <p:nvPr/>
        </p:nvSpPr>
        <p:spPr bwMode="auto">
          <a:xfrm>
            <a:off x="882" y="44808"/>
            <a:ext cx="188409"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63"/>
            <a:endParaRPr lang="en-US">
              <a:solidFill>
                <a:srgbClr val="1A1A1A"/>
              </a:solidFill>
              <a:latin typeface="Segoe UI"/>
            </a:endParaRPr>
          </a:p>
        </p:txBody>
      </p:sp>
      <p:sp>
        <p:nvSpPr>
          <p:cNvPr id="36" name="Rectangle 35">
            <a:extLst>
              <a:ext uri="{FF2B5EF4-FFF2-40B4-BE49-F238E27FC236}">
                <a16:creationId xmlns:a16="http://schemas.microsoft.com/office/drawing/2014/main" id="{9021AC75-92BB-40F8-BB29-C04C93254328}"/>
              </a:ext>
            </a:extLst>
          </p:cNvPr>
          <p:cNvSpPr/>
          <p:nvPr/>
        </p:nvSpPr>
        <p:spPr>
          <a:xfrm>
            <a:off x="1914627" y="1865075"/>
            <a:ext cx="2995997" cy="2771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DW Compute Node 1</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7" name="Rectangle 36">
            <a:extLst>
              <a:ext uri="{FF2B5EF4-FFF2-40B4-BE49-F238E27FC236}">
                <a16:creationId xmlns:a16="http://schemas.microsoft.com/office/drawing/2014/main" id="{16D71CA5-0845-4B2A-82D4-09E17C650605}"/>
              </a:ext>
            </a:extLst>
          </p:cNvPr>
          <p:cNvSpPr/>
          <p:nvPr/>
        </p:nvSpPr>
        <p:spPr>
          <a:xfrm>
            <a:off x="2177747" y="2297857"/>
            <a:ext cx="2534106" cy="22017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r>
              <a:rPr lang="en-US" sz="1836">
                <a:solidFill>
                  <a:srgbClr val="000000"/>
                </a:solidFill>
                <a:latin typeface="Segoe UI"/>
                <a:ea typeface="Times New Roman" panose="02020603050405020304" pitchFamily="18" charset="0"/>
                <a:cs typeface="Times New Roman" panose="02020603050405020304" pitchFamily="18" charset="0"/>
              </a:rPr>
              <a:t>SQL Engine</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8" name="Cylinder 37">
            <a:extLst>
              <a:ext uri="{FF2B5EF4-FFF2-40B4-BE49-F238E27FC236}">
                <a16:creationId xmlns:a16="http://schemas.microsoft.com/office/drawing/2014/main" id="{FDDE46C3-FB67-4EDA-8B0A-D67EE69BC3D9}"/>
              </a:ext>
            </a:extLst>
          </p:cNvPr>
          <p:cNvSpPr/>
          <p:nvPr/>
        </p:nvSpPr>
        <p:spPr>
          <a:xfrm>
            <a:off x="2909888" y="3619275"/>
            <a:ext cx="1005473" cy="701035"/>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TEMP DB</a:t>
            </a:r>
            <a:endParaRPr lang="en-US" sz="1224">
              <a:solidFill>
                <a:srgbClr val="FFFFFF"/>
              </a:solidFill>
              <a:latin typeface="Times New Roman" panose="02020603050405020304" pitchFamily="18" charset="0"/>
              <a:ea typeface="Times New Roman" panose="02020603050405020304" pitchFamily="18" charset="0"/>
            </a:endParaRPr>
          </a:p>
        </p:txBody>
      </p:sp>
      <p:sp>
        <p:nvSpPr>
          <p:cNvPr id="39" name="Cylinder 38">
            <a:extLst>
              <a:ext uri="{FF2B5EF4-FFF2-40B4-BE49-F238E27FC236}">
                <a16:creationId xmlns:a16="http://schemas.microsoft.com/office/drawing/2014/main" id="{58A797E6-8EC5-4FAB-9C00-9927118661EF}"/>
              </a:ext>
            </a:extLst>
          </p:cNvPr>
          <p:cNvSpPr/>
          <p:nvPr/>
        </p:nvSpPr>
        <p:spPr>
          <a:xfrm>
            <a:off x="2852624" y="2766795"/>
            <a:ext cx="1120001" cy="702191"/>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122">
                <a:solidFill>
                  <a:srgbClr val="000000"/>
                </a:solidFill>
                <a:latin typeface="Segoe UI"/>
                <a:ea typeface="Times New Roman" panose="02020603050405020304" pitchFamily="18" charset="0"/>
                <a:cs typeface="Times New Roman" panose="02020603050405020304" pitchFamily="18" charset="0"/>
              </a:rPr>
              <a:t>Distributed Tables</a:t>
            </a:r>
            <a:endParaRPr lang="en-US" sz="1224">
              <a:solidFill>
                <a:srgbClr val="FFFFFF"/>
              </a:solidFill>
              <a:latin typeface="Times New Roman" panose="02020603050405020304" pitchFamily="18" charset="0"/>
              <a:ea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252A9F19-E944-4FF3-99B3-30BFDA1CF252}"/>
              </a:ext>
            </a:extLst>
          </p:cNvPr>
          <p:cNvCxnSpPr>
            <a:cxnSpLocks/>
            <a:stCxn id="39" idx="4"/>
            <a:endCxn id="71" idx="2"/>
          </p:cNvCxnSpPr>
          <p:nvPr/>
        </p:nvCxnSpPr>
        <p:spPr>
          <a:xfrm flipV="1">
            <a:off x="3972626" y="2430811"/>
            <a:ext cx="4551897" cy="6870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8C29573-1042-40B3-8308-0C95F61B9C0A}"/>
              </a:ext>
            </a:extLst>
          </p:cNvPr>
          <p:cNvCxnSpPr>
            <a:cxnSpLocks/>
            <a:stCxn id="39" idx="4"/>
            <a:endCxn id="76" idx="2"/>
          </p:cNvCxnSpPr>
          <p:nvPr/>
        </p:nvCxnSpPr>
        <p:spPr>
          <a:xfrm>
            <a:off x="3972625" y="3117890"/>
            <a:ext cx="4544363" cy="28833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03E5A18-8066-4FDF-B82F-AE4B5AB61D89}"/>
              </a:ext>
            </a:extLst>
          </p:cNvPr>
          <p:cNvCxnSpPr>
            <a:cxnSpLocks/>
            <a:stCxn id="72" idx="2"/>
            <a:endCxn id="76" idx="2"/>
          </p:cNvCxnSpPr>
          <p:nvPr/>
        </p:nvCxnSpPr>
        <p:spPr>
          <a:xfrm rot="10800000" flipH="1" flipV="1">
            <a:off x="8467258" y="1578908"/>
            <a:ext cx="49730" cy="4422337"/>
          </a:xfrm>
          <a:prstGeom prst="curvedConnector3">
            <a:avLst>
              <a:gd name="adj1" fmla="val -253751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B501F4-BA93-439E-88E0-CAC85D744A43}"/>
              </a:ext>
            </a:extLst>
          </p:cNvPr>
          <p:cNvCxnSpPr>
            <a:cxnSpLocks/>
            <a:stCxn id="72" idx="2"/>
            <a:endCxn id="38" idx="4"/>
          </p:cNvCxnSpPr>
          <p:nvPr/>
        </p:nvCxnSpPr>
        <p:spPr>
          <a:xfrm flipH="1">
            <a:off x="3915360" y="1578909"/>
            <a:ext cx="4551898" cy="23908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78">
            <a:extLst>
              <a:ext uri="{FF2B5EF4-FFF2-40B4-BE49-F238E27FC236}">
                <a16:creationId xmlns:a16="http://schemas.microsoft.com/office/drawing/2014/main" id="{982D6965-C7E3-4586-AC07-A01DD57AF5AE}"/>
              </a:ext>
            </a:extLst>
          </p:cNvPr>
          <p:cNvCxnSpPr>
            <a:cxnSpLocks/>
            <a:stCxn id="77" idx="2"/>
            <a:endCxn id="71" idx="2"/>
          </p:cNvCxnSpPr>
          <p:nvPr/>
        </p:nvCxnSpPr>
        <p:spPr>
          <a:xfrm rot="10800000" flipH="1">
            <a:off x="8459724" y="2430810"/>
            <a:ext cx="64798" cy="2718533"/>
          </a:xfrm>
          <a:prstGeom prst="curvedConnector3">
            <a:avLst>
              <a:gd name="adj1" fmla="val -163585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B5ECA0B-0BA5-4C5F-8CD7-D4008F9698B8}"/>
              </a:ext>
            </a:extLst>
          </p:cNvPr>
          <p:cNvCxnSpPr>
            <a:cxnSpLocks/>
            <a:stCxn id="77" idx="2"/>
            <a:endCxn id="38" idx="4"/>
          </p:cNvCxnSpPr>
          <p:nvPr/>
        </p:nvCxnSpPr>
        <p:spPr>
          <a:xfrm flipH="1" flipV="1">
            <a:off x="3915361" y="3969793"/>
            <a:ext cx="4544364" cy="11795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64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72"/>
                                        </p:tgtEl>
                                      </p:cBhvr>
                                    </p:animEffect>
                                    <p:animScale>
                                      <p:cBhvr>
                                        <p:cTn id="19" dur="250" autoRev="1" fill="hold"/>
                                        <p:tgtEl>
                                          <p:spTgt spid="72"/>
                                        </p:tgtEl>
                                      </p:cBhvr>
                                      <p:by x="105000" y="105000"/>
                                    </p:animScale>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nodeType="with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500"/>
                                        <p:tgtEl>
                                          <p:spTgt spid="9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500"/>
                                        <p:tgtEl>
                                          <p:spTgt spid="68">
                                            <p:txEl>
                                              <p:pRg st="0" end="0"/>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68">
                                            <p:txEl>
                                              <p:pRg st="1" end="1"/>
                                            </p:txEl>
                                          </p:spTgt>
                                        </p:tgtEl>
                                        <p:attrNameLst>
                                          <p:attrName>style.visibility</p:attrName>
                                        </p:attrNameLst>
                                      </p:cBhvr>
                                      <p:to>
                                        <p:strVal val="visible"/>
                                      </p:to>
                                    </p:set>
                                    <p:animEffect transition="in" filter="fade">
                                      <p:cBhvr>
                                        <p:cTn id="46" dur="500"/>
                                        <p:tgtEl>
                                          <p:spTgt spid="68">
                                            <p:txEl>
                                              <p:pRg st="1" end="1"/>
                                            </p:txEl>
                                          </p:spTgt>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68">
                                            <p:txEl>
                                              <p:pRg st="2" end="2"/>
                                            </p:txEl>
                                          </p:spTgt>
                                        </p:tgtEl>
                                        <p:attrNameLst>
                                          <p:attrName>style.visibility</p:attrName>
                                        </p:attrNameLst>
                                      </p:cBhvr>
                                      <p:to>
                                        <p:strVal val="visible"/>
                                      </p:to>
                                    </p:set>
                                    <p:animEffect transition="in" filter="fade">
                                      <p:cBhvr>
                                        <p:cTn id="50"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68" grpId="0" uiExpand="1" build="p"/>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Resource Classes</a:t>
            </a:r>
          </a:p>
        </p:txBody>
      </p:sp>
    </p:spTree>
    <p:extLst>
      <p:ext uri="{BB962C8B-B14F-4D97-AF65-F5344CB8AC3E}">
        <p14:creationId xmlns:p14="http://schemas.microsoft.com/office/powerpoint/2010/main" val="117765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Gen2 – Simpler resource model</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5109893"/>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Instead of choosing from 8 resource pools, they are calculated on the fly per service level.</a:t>
            </a:r>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23460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7226-C066-4A19-A42E-E87DE4349D5A}"/>
              </a:ext>
            </a:extLst>
          </p:cNvPr>
          <p:cNvSpPr>
            <a:spLocks noGrp="1"/>
          </p:cNvSpPr>
          <p:nvPr>
            <p:ph type="title"/>
          </p:nvPr>
        </p:nvSpPr>
        <p:spPr/>
        <p:txBody>
          <a:bodyPr/>
          <a:lstStyle/>
          <a:p>
            <a:r>
              <a:rPr lang="en-US"/>
              <a:t>Gen2 – Simpler model</a:t>
            </a:r>
          </a:p>
        </p:txBody>
      </p:sp>
      <p:sp>
        <p:nvSpPr>
          <p:cNvPr id="3" name="Text Placeholder 2">
            <a:extLst>
              <a:ext uri="{FF2B5EF4-FFF2-40B4-BE49-F238E27FC236}">
                <a16:creationId xmlns:a16="http://schemas.microsoft.com/office/drawing/2014/main" id="{EAF18F9D-2055-4D4C-BCB6-348DB5A7A74A}"/>
              </a:ext>
            </a:extLst>
          </p:cNvPr>
          <p:cNvSpPr>
            <a:spLocks noGrp="1"/>
          </p:cNvSpPr>
          <p:nvPr>
            <p:ph type="body" sz="quarter" idx="10"/>
          </p:nvPr>
        </p:nvSpPr>
        <p:spPr>
          <a:xfrm>
            <a:off x="596711" y="1133777"/>
            <a:ext cx="11237870" cy="448228"/>
          </a:xfrm>
        </p:spPr>
        <p:txBody>
          <a:bodyPr/>
          <a:lstStyle/>
          <a:p>
            <a:pPr marL="0" indent="0">
              <a:buNone/>
            </a:pPr>
            <a:r>
              <a:rPr lang="en-US"/>
              <a:t>At </a:t>
            </a:r>
            <a:r>
              <a:rPr lang="en-US" err="1"/>
              <a:t>MediumRc</a:t>
            </a:r>
            <a:r>
              <a:rPr lang="en-US"/>
              <a:t>, an example…</a:t>
            </a:r>
          </a:p>
        </p:txBody>
      </p:sp>
      <p:graphicFrame>
        <p:nvGraphicFramePr>
          <p:cNvPr id="5" name="Table 4">
            <a:extLst>
              <a:ext uri="{FF2B5EF4-FFF2-40B4-BE49-F238E27FC236}">
                <a16:creationId xmlns:a16="http://schemas.microsoft.com/office/drawing/2014/main" id="{CC114AAE-8E3A-4DEE-8DC0-3A7F30F78505}"/>
              </a:ext>
            </a:extLst>
          </p:cNvPr>
          <p:cNvGraphicFramePr>
            <a:graphicFrameLocks noGrp="1"/>
          </p:cNvGraphicFramePr>
          <p:nvPr/>
        </p:nvGraphicFramePr>
        <p:xfrm>
          <a:off x="1819782" y="1768645"/>
          <a:ext cx="8791730" cy="4970450"/>
        </p:xfrm>
        <a:graphic>
          <a:graphicData uri="http://schemas.openxmlformats.org/drawingml/2006/table">
            <a:tbl>
              <a:tblPr bandRow="1">
                <a:tableStyleId>{5C22544A-7EE6-4342-B048-85BDC9FD1C3A}</a:tableStyleId>
              </a:tblPr>
              <a:tblGrid>
                <a:gridCol w="1567136">
                  <a:extLst>
                    <a:ext uri="{9D8B030D-6E8A-4147-A177-3AD203B41FA5}">
                      <a16:colId xmlns:a16="http://schemas.microsoft.com/office/drawing/2014/main" val="2584619970"/>
                    </a:ext>
                  </a:extLst>
                </a:gridCol>
                <a:gridCol w="1340773">
                  <a:extLst>
                    <a:ext uri="{9D8B030D-6E8A-4147-A177-3AD203B41FA5}">
                      <a16:colId xmlns:a16="http://schemas.microsoft.com/office/drawing/2014/main" val="984156863"/>
                    </a:ext>
                  </a:extLst>
                </a:gridCol>
                <a:gridCol w="1453955">
                  <a:extLst>
                    <a:ext uri="{9D8B030D-6E8A-4147-A177-3AD203B41FA5}">
                      <a16:colId xmlns:a16="http://schemas.microsoft.com/office/drawing/2014/main" val="2079030474"/>
                    </a:ext>
                  </a:extLst>
                </a:gridCol>
                <a:gridCol w="1495307">
                  <a:extLst>
                    <a:ext uri="{9D8B030D-6E8A-4147-A177-3AD203B41FA5}">
                      <a16:colId xmlns:a16="http://schemas.microsoft.com/office/drawing/2014/main" val="952234767"/>
                    </a:ext>
                  </a:extLst>
                </a:gridCol>
                <a:gridCol w="1412602">
                  <a:extLst>
                    <a:ext uri="{9D8B030D-6E8A-4147-A177-3AD203B41FA5}">
                      <a16:colId xmlns:a16="http://schemas.microsoft.com/office/drawing/2014/main" val="2347506304"/>
                    </a:ext>
                  </a:extLst>
                </a:gridCol>
                <a:gridCol w="1521957">
                  <a:extLst>
                    <a:ext uri="{9D8B030D-6E8A-4147-A177-3AD203B41FA5}">
                      <a16:colId xmlns:a16="http://schemas.microsoft.com/office/drawing/2014/main" val="1532852598"/>
                    </a:ext>
                  </a:extLst>
                </a:gridCol>
              </a:tblGrid>
              <a:tr h="378611">
                <a:tc gridSpan="2">
                  <a:txBody>
                    <a:bodyPr/>
                    <a:lstStyle/>
                    <a:p>
                      <a:pPr algn="ctr"/>
                      <a:r>
                        <a:rPr lang="en-US" sz="1800"/>
                        <a:t>MediumRC</a:t>
                      </a:r>
                    </a:p>
                  </a:txBody>
                  <a:tcPr marL="93260" marR="93260" marT="46630" marB="46630"/>
                </a:tc>
                <a:tc hMerge="1">
                  <a:txBody>
                    <a:bodyPr/>
                    <a:lstStyle/>
                    <a:p>
                      <a:pPr algn="ctr"/>
                      <a:endParaRPr lang="en-US"/>
                    </a:p>
                  </a:txBody>
                  <a:tcPr/>
                </a:tc>
                <a:tc gridSpan="2">
                  <a:txBody>
                    <a:bodyPr/>
                    <a:lstStyle/>
                    <a:p>
                      <a:pPr algn="ctr"/>
                      <a:r>
                        <a:rPr lang="en-US" sz="1800"/>
                        <a:t>Gen1 Model</a:t>
                      </a:r>
                    </a:p>
                  </a:txBody>
                  <a:tcPr marL="93260" marR="93260" marT="46630" marB="46630"/>
                </a:tc>
                <a:tc hMerge="1">
                  <a:txBody>
                    <a:bodyPr/>
                    <a:lstStyle/>
                    <a:p>
                      <a:endParaRPr lang="en-US"/>
                    </a:p>
                  </a:txBody>
                  <a:tcPr/>
                </a:tc>
                <a:tc gridSpan="2">
                  <a:txBody>
                    <a:bodyPr/>
                    <a:lstStyle/>
                    <a:p>
                      <a:pPr algn="ctr"/>
                      <a:r>
                        <a:rPr lang="en-US" sz="1800" dirty="0"/>
                        <a:t>Gen2 Model</a:t>
                      </a:r>
                    </a:p>
                  </a:txBody>
                  <a:tcPr marL="93260" marR="93260" marT="46630" marB="46630"/>
                </a:tc>
                <a:tc hMerge="1">
                  <a:txBody>
                    <a:bodyPr/>
                    <a:lstStyle/>
                    <a:p>
                      <a:endParaRPr lang="en-US"/>
                    </a:p>
                  </a:txBody>
                  <a:tcPr/>
                </a:tc>
                <a:extLst>
                  <a:ext uri="{0D108BD9-81ED-4DB2-BD59-A6C34878D82A}">
                    <a16:rowId xmlns:a16="http://schemas.microsoft.com/office/drawing/2014/main" val="2188332808"/>
                  </a:ext>
                </a:extLst>
              </a:tr>
              <a:tr h="431397">
                <a:tc>
                  <a:txBody>
                    <a:bodyPr/>
                    <a:lstStyle/>
                    <a:p>
                      <a:pPr algn="ctr"/>
                      <a:r>
                        <a:rPr lang="en-US" sz="1800" dirty="0"/>
                        <a:t>Service Level</a:t>
                      </a:r>
                    </a:p>
                  </a:txBody>
                  <a:tcPr marL="93260" marR="93260" marT="46630" marB="46630"/>
                </a:tc>
                <a:tc>
                  <a:txBody>
                    <a:bodyPr/>
                    <a:lstStyle/>
                    <a:p>
                      <a:pPr algn="ctr"/>
                      <a:r>
                        <a:rPr lang="en-US" sz="1800" dirty="0"/>
                        <a:t>Total Slots</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tc>
                  <a:txBody>
                    <a:bodyPr/>
                    <a:lstStyle/>
                    <a:p>
                      <a:pPr algn="ctr"/>
                      <a:r>
                        <a:rPr lang="en-US" sz="1800" dirty="0"/>
                        <a:t>Slots</a:t>
                      </a:r>
                    </a:p>
                  </a:txBody>
                  <a:tcPr marL="93260" marR="93260" marT="46630" marB="46630"/>
                </a:tc>
                <a:tc>
                  <a:txBody>
                    <a:bodyPr/>
                    <a:lstStyle/>
                    <a:p>
                      <a:pPr algn="ctr"/>
                      <a:r>
                        <a:rPr lang="en-US" sz="1800" dirty="0"/>
                        <a:t>Concurrency</a:t>
                      </a:r>
                    </a:p>
                  </a:txBody>
                  <a:tcPr marL="93260" marR="93260" marT="46630" marB="46630"/>
                </a:tc>
                <a:extLst>
                  <a:ext uri="{0D108BD9-81ED-4DB2-BD59-A6C34878D82A}">
                    <a16:rowId xmlns:a16="http://schemas.microsoft.com/office/drawing/2014/main" val="2245907659"/>
                  </a:ext>
                </a:extLst>
              </a:tr>
              <a:tr h="378222">
                <a:tc>
                  <a:txBody>
                    <a:bodyPr/>
                    <a:lstStyle/>
                    <a:p>
                      <a:pPr algn="ctr" fontAlgn="ctr"/>
                      <a:r>
                        <a:rPr lang="en-US" sz="1100" b="0" i="0" u="none" strike="noStrike">
                          <a:solidFill>
                            <a:srgbClr val="000000"/>
                          </a:solidFill>
                          <a:effectLst/>
                          <a:latin typeface="Segoe UI" panose="020B0502040204020203" pitchFamily="34" charset="0"/>
                        </a:rPr>
                        <a:t>DW1000c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5231855"/>
                  </a:ext>
                </a:extLst>
              </a:tr>
              <a:tr h="378222">
                <a:tc>
                  <a:txBody>
                    <a:bodyPr/>
                    <a:lstStyle/>
                    <a:p>
                      <a:pPr algn="ctr" fontAlgn="ctr"/>
                      <a:r>
                        <a:rPr lang="en-US" sz="1100" b="0" i="0" u="none" strike="noStrike">
                          <a:solidFill>
                            <a:srgbClr val="000000"/>
                          </a:solidFill>
                          <a:effectLst/>
                          <a:latin typeface="Segoe UI" panose="020B0502040204020203" pitchFamily="34" charset="0"/>
                        </a:rPr>
                        <a:t>DW1500c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378067216"/>
                  </a:ext>
                </a:extLst>
              </a:tr>
              <a:tr h="378222">
                <a:tc>
                  <a:txBody>
                    <a:bodyPr/>
                    <a:lstStyle/>
                    <a:p>
                      <a:pPr algn="ctr" fontAlgn="ctr"/>
                      <a:r>
                        <a:rPr lang="en-US" sz="1100" b="0" i="0" u="none" strike="noStrike">
                          <a:solidFill>
                            <a:srgbClr val="000000"/>
                          </a:solidFill>
                          <a:effectLst/>
                          <a:latin typeface="Segoe UI" panose="020B0502040204020203" pitchFamily="34" charset="0"/>
                        </a:rPr>
                        <a:t>DW2000c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5</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582385884"/>
                  </a:ext>
                </a:extLst>
              </a:tr>
              <a:tr h="378222">
                <a:tc>
                  <a:txBody>
                    <a:bodyPr/>
                    <a:lstStyle/>
                    <a:p>
                      <a:pPr algn="ctr" fontAlgn="ctr"/>
                      <a:r>
                        <a:rPr lang="en-US" sz="1100" b="0" i="0" u="none" strike="noStrike">
                          <a:solidFill>
                            <a:srgbClr val="000000"/>
                          </a:solidFill>
                          <a:effectLst/>
                          <a:latin typeface="Segoe UI" panose="020B0502040204020203" pitchFamily="34" charset="0"/>
                        </a:rPr>
                        <a:t>DW2500c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984033163"/>
                  </a:ext>
                </a:extLst>
              </a:tr>
              <a:tr h="378222">
                <a:tc>
                  <a:txBody>
                    <a:bodyPr/>
                    <a:lstStyle/>
                    <a:p>
                      <a:pPr algn="ctr" fontAlgn="ctr"/>
                      <a:r>
                        <a:rPr lang="en-US" sz="1100" b="0" i="0" u="none" strike="noStrike">
                          <a:solidFill>
                            <a:srgbClr val="000000"/>
                          </a:solidFill>
                          <a:effectLst/>
                          <a:latin typeface="Segoe UI" panose="020B0502040204020203" pitchFamily="34" charset="0"/>
                        </a:rPr>
                        <a:t>DW3000c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1763807533"/>
                  </a:ext>
                </a:extLst>
              </a:tr>
              <a:tr h="378222">
                <a:tc>
                  <a:txBody>
                    <a:bodyPr/>
                    <a:lstStyle/>
                    <a:p>
                      <a:pPr algn="ctr" fontAlgn="ctr"/>
                      <a:r>
                        <a:rPr lang="en-US" sz="1100" b="0" i="0" u="none" strike="noStrike">
                          <a:solidFill>
                            <a:srgbClr val="000000"/>
                          </a:solidFill>
                          <a:effectLst/>
                          <a:latin typeface="Segoe UI" panose="020B0502040204020203" pitchFamily="34" charset="0"/>
                        </a:rPr>
                        <a:t>DW5000c</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62838825"/>
                  </a:ext>
                </a:extLst>
              </a:tr>
              <a:tr h="378222">
                <a:tc>
                  <a:txBody>
                    <a:bodyPr/>
                    <a:lstStyle/>
                    <a:p>
                      <a:pPr algn="ctr" fontAlgn="ctr"/>
                      <a:r>
                        <a:rPr lang="en-US" sz="1100" b="0" i="0" u="none" strike="noStrike">
                          <a:solidFill>
                            <a:srgbClr val="000000"/>
                          </a:solidFill>
                          <a:effectLst/>
                          <a:latin typeface="Segoe UI" panose="020B0502040204020203" pitchFamily="34" charset="0"/>
                        </a:rPr>
                        <a:t>DW6000c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32</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7</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24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53779720"/>
                  </a:ext>
                </a:extLst>
              </a:tr>
              <a:tr h="378222">
                <a:tc>
                  <a:txBody>
                    <a:bodyPr/>
                    <a:lstStyle/>
                    <a:p>
                      <a:pPr algn="ctr" fontAlgn="ctr"/>
                      <a:r>
                        <a:rPr lang="en-US" sz="1100" b="0" i="0" u="none" strike="noStrike">
                          <a:solidFill>
                            <a:srgbClr val="000000"/>
                          </a:solidFill>
                          <a:effectLst/>
                          <a:latin typeface="Segoe UI" panose="020B0502040204020203" pitchFamily="34" charset="0"/>
                        </a:rPr>
                        <a:t>DW7500c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30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610085626"/>
                  </a:ext>
                </a:extLst>
              </a:tr>
              <a:tr h="378222">
                <a:tc>
                  <a:txBody>
                    <a:bodyPr/>
                    <a:lstStyle/>
                    <a:p>
                      <a:pPr algn="ctr" fontAlgn="ctr"/>
                      <a:r>
                        <a:rPr lang="en-US" sz="1100" b="0" i="0" u="none" strike="noStrike">
                          <a:solidFill>
                            <a:srgbClr val="000000"/>
                          </a:solidFill>
                          <a:effectLst/>
                          <a:latin typeface="Segoe UI" panose="020B0502040204020203" pitchFamily="34" charset="0"/>
                        </a:rPr>
                        <a:t>DW10000c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40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668977168"/>
                  </a:ext>
                </a:extLst>
              </a:tr>
              <a:tr h="378222">
                <a:tc>
                  <a:txBody>
                    <a:bodyPr/>
                    <a:lstStyle/>
                    <a:p>
                      <a:pPr algn="ctr" fontAlgn="ctr"/>
                      <a:r>
                        <a:rPr lang="en-US" sz="1100" b="0" i="0" u="none" strike="noStrike">
                          <a:solidFill>
                            <a:srgbClr val="000000"/>
                          </a:solidFill>
                          <a:effectLst/>
                          <a:latin typeface="Segoe UI" panose="020B0502040204020203" pitchFamily="34" charset="0"/>
                        </a:rPr>
                        <a:t>DW15000c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9</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3424787472"/>
                  </a:ext>
                </a:extLst>
              </a:tr>
              <a:tr h="378222">
                <a:tc>
                  <a:txBody>
                    <a:bodyPr/>
                    <a:lstStyle/>
                    <a:p>
                      <a:pPr algn="ctr" fontAlgn="ctr"/>
                      <a:r>
                        <a:rPr lang="en-US" sz="1100" b="0" i="0" u="none" strike="noStrike">
                          <a:solidFill>
                            <a:srgbClr val="000000"/>
                          </a:solidFill>
                          <a:effectLst/>
                          <a:latin typeface="Segoe UI" panose="020B0502040204020203" pitchFamily="34" charset="0"/>
                        </a:rPr>
                        <a:t>DW30000c</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1200</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64</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18</a:t>
                      </a:r>
                    </a:p>
                  </a:txBody>
                  <a:tcPr marL="9715" marR="9715" marT="9715" marB="0" anchor="ctr"/>
                </a:tc>
                <a:tc>
                  <a:txBody>
                    <a:bodyPr/>
                    <a:lstStyle/>
                    <a:p>
                      <a:pPr algn="ctr" fontAlgn="ctr"/>
                      <a:r>
                        <a:rPr lang="en-US" sz="1100" b="0" i="0" u="none" strike="noStrike">
                          <a:solidFill>
                            <a:srgbClr val="000000"/>
                          </a:solidFill>
                          <a:effectLst/>
                          <a:latin typeface="Segoe UI" panose="020B0502040204020203" pitchFamily="34" charset="0"/>
                        </a:rPr>
                        <a:t>120</a:t>
                      </a:r>
                    </a:p>
                  </a:txBody>
                  <a:tcPr marL="9715" marR="9715" marT="9715" marB="0" anchor="ctr"/>
                </a:tc>
                <a:tc>
                  <a:txBody>
                    <a:bodyPr/>
                    <a:lstStyle/>
                    <a:p>
                      <a:pPr algn="ctr" fontAlgn="ctr"/>
                      <a:r>
                        <a:rPr lang="en-US" sz="1100" b="0" i="0" u="none" strike="noStrike" dirty="0">
                          <a:solidFill>
                            <a:srgbClr val="000000"/>
                          </a:solidFill>
                          <a:effectLst/>
                          <a:latin typeface="Segoe UI" panose="020B0502040204020203" pitchFamily="34" charset="0"/>
                        </a:rPr>
                        <a:t>10</a:t>
                      </a:r>
                    </a:p>
                  </a:txBody>
                  <a:tcPr marL="9715" marR="9715" marT="9715" marB="0" anchor="ctr"/>
                </a:tc>
                <a:extLst>
                  <a:ext uri="{0D108BD9-81ED-4DB2-BD59-A6C34878D82A}">
                    <a16:rowId xmlns:a16="http://schemas.microsoft.com/office/drawing/2014/main" val="2944938916"/>
                  </a:ext>
                </a:extLst>
              </a:tr>
            </a:tbl>
          </a:graphicData>
        </a:graphic>
      </p:graphicFrame>
      <p:sp>
        <p:nvSpPr>
          <p:cNvPr id="6" name="Rectangle 5">
            <a:extLst>
              <a:ext uri="{FF2B5EF4-FFF2-40B4-BE49-F238E27FC236}">
                <a16:creationId xmlns:a16="http://schemas.microsoft.com/office/drawing/2014/main" id="{E4D5A2B6-8CC7-4B72-AC8F-CB433A99F822}"/>
              </a:ext>
            </a:extLst>
          </p:cNvPr>
          <p:cNvSpPr/>
          <p:nvPr/>
        </p:nvSpPr>
        <p:spPr bwMode="auto">
          <a:xfrm>
            <a:off x="4906764" y="2116591"/>
            <a:ext cx="1117181"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2F56F09-B65D-4C23-AF25-0A66D67A873D}"/>
              </a:ext>
            </a:extLst>
          </p:cNvPr>
          <p:cNvSpPr/>
          <p:nvPr/>
        </p:nvSpPr>
        <p:spPr bwMode="auto">
          <a:xfrm>
            <a:off x="7833129" y="2116591"/>
            <a:ext cx="1117181"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20E7696-F283-4522-9C9B-3FA5B815BFDA}"/>
              </a:ext>
            </a:extLst>
          </p:cNvPr>
          <p:cNvSpPr/>
          <p:nvPr/>
        </p:nvSpPr>
        <p:spPr bwMode="auto">
          <a:xfrm>
            <a:off x="6242848" y="2116591"/>
            <a:ext cx="1352275" cy="457275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8ABB937-8A06-4406-B23B-EC24634383C8}"/>
              </a:ext>
            </a:extLst>
          </p:cNvPr>
          <p:cNvSpPr/>
          <p:nvPr/>
        </p:nvSpPr>
        <p:spPr bwMode="auto">
          <a:xfrm>
            <a:off x="9169214" y="2116591"/>
            <a:ext cx="1352275" cy="4572752"/>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68172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What’s new since Gen2</a:t>
            </a:r>
          </a:p>
        </p:txBody>
      </p:sp>
    </p:spTree>
    <p:extLst>
      <p:ext uri="{BB962C8B-B14F-4D97-AF65-F5344CB8AC3E}">
        <p14:creationId xmlns:p14="http://schemas.microsoft.com/office/powerpoint/2010/main" val="151735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Workload Management</a:t>
            </a:r>
          </a:p>
        </p:txBody>
      </p:sp>
    </p:spTree>
    <p:extLst>
      <p:ext uri="{BB962C8B-B14F-4D97-AF65-F5344CB8AC3E}">
        <p14:creationId xmlns:p14="http://schemas.microsoft.com/office/powerpoint/2010/main" val="212037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 no importance</a:t>
            </a:r>
          </a:p>
        </p:txBody>
      </p:sp>
      <p:sp>
        <p:nvSpPr>
          <p:cNvPr id="7" name="Text Placeholder 10">
            <a:extLst>
              <a:ext uri="{FF2B5EF4-FFF2-40B4-BE49-F238E27FC236}">
                <a16:creationId xmlns:a16="http://schemas.microsoft.com/office/drawing/2014/main" id="{7ACFF894-F2F9-4CE2-8117-704EC2408F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47" name="Rectangle 46">
            <a:extLst>
              <a:ext uri="{FF2B5EF4-FFF2-40B4-BE49-F238E27FC236}">
                <a16:creationId xmlns:a16="http://schemas.microsoft.com/office/drawing/2014/main" id="{4FA5AC29-72FC-4C07-940C-A357877AB577}"/>
              </a:ext>
            </a:extLst>
          </p:cNvPr>
          <p:cNvSpPr/>
          <p:nvPr/>
        </p:nvSpPr>
        <p:spPr>
          <a:xfrm>
            <a:off x="6101437" y="1364402"/>
            <a:ext cx="6061922" cy="2949629"/>
          </a:xfrm>
          <a:prstGeom prst="rect">
            <a:avLst/>
          </a:prstGeom>
          <a:solidFill>
            <a:schemeClr val="bg1">
              <a:lumMod val="95000"/>
            </a:scheme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BE233BA-B7D3-40CF-ABA8-C91AFDB220E6}"/>
              </a:ext>
            </a:extLst>
          </p:cNvPr>
          <p:cNvSpPr/>
          <p:nvPr/>
        </p:nvSpPr>
        <p:spPr>
          <a:xfrm>
            <a:off x="63168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9" name="Rectangle 48">
            <a:extLst>
              <a:ext uri="{FF2B5EF4-FFF2-40B4-BE49-F238E27FC236}">
                <a16:creationId xmlns:a16="http://schemas.microsoft.com/office/drawing/2014/main" id="{34A7CF98-45F2-4BF9-8219-F56B25F08679}"/>
              </a:ext>
            </a:extLst>
          </p:cNvPr>
          <p:cNvSpPr/>
          <p:nvPr/>
        </p:nvSpPr>
        <p:spPr>
          <a:xfrm>
            <a:off x="67831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50" name="Rectangle 49">
            <a:extLst>
              <a:ext uri="{FF2B5EF4-FFF2-40B4-BE49-F238E27FC236}">
                <a16:creationId xmlns:a16="http://schemas.microsoft.com/office/drawing/2014/main" id="{478E9BE9-FE3E-44F4-8068-457538185E7D}"/>
              </a:ext>
            </a:extLst>
          </p:cNvPr>
          <p:cNvSpPr/>
          <p:nvPr/>
        </p:nvSpPr>
        <p:spPr>
          <a:xfrm>
            <a:off x="105255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51" name="Rectangle 50">
            <a:extLst>
              <a:ext uri="{FF2B5EF4-FFF2-40B4-BE49-F238E27FC236}">
                <a16:creationId xmlns:a16="http://schemas.microsoft.com/office/drawing/2014/main" id="{6FEAEE62-1B31-4C3A-B352-44F6DEE24A42}"/>
              </a:ext>
            </a:extLst>
          </p:cNvPr>
          <p:cNvSpPr/>
          <p:nvPr/>
        </p:nvSpPr>
        <p:spPr>
          <a:xfrm>
            <a:off x="109918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52" name="Right Brace 51">
            <a:extLst>
              <a:ext uri="{FF2B5EF4-FFF2-40B4-BE49-F238E27FC236}">
                <a16:creationId xmlns:a16="http://schemas.microsoft.com/office/drawing/2014/main" id="{8AE18DA6-F914-4441-A824-792D56526995}"/>
              </a:ext>
            </a:extLst>
          </p:cNvPr>
          <p:cNvSpPr/>
          <p:nvPr/>
        </p:nvSpPr>
        <p:spPr>
          <a:xfrm rot="5400000">
            <a:off x="7951883"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1E1C644D-2321-460E-9026-ACB6726F30F8}"/>
              </a:ext>
            </a:extLst>
          </p:cNvPr>
          <p:cNvSpPr txBox="1"/>
          <p:nvPr/>
        </p:nvSpPr>
        <p:spPr>
          <a:xfrm>
            <a:off x="7691237"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54" name="Right Brace 53">
            <a:extLst>
              <a:ext uri="{FF2B5EF4-FFF2-40B4-BE49-F238E27FC236}">
                <a16:creationId xmlns:a16="http://schemas.microsoft.com/office/drawing/2014/main" id="{86B36AC4-01E7-41A7-B9EC-4C05FE5CF8F8}"/>
              </a:ext>
            </a:extLst>
          </p:cNvPr>
          <p:cNvSpPr/>
          <p:nvPr/>
        </p:nvSpPr>
        <p:spPr>
          <a:xfrm rot="5400000">
            <a:off x="10749749"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A4F142B-164D-4ACE-9E30-821D17220006}"/>
              </a:ext>
            </a:extLst>
          </p:cNvPr>
          <p:cNvSpPr txBox="1"/>
          <p:nvPr/>
        </p:nvSpPr>
        <p:spPr>
          <a:xfrm>
            <a:off x="104907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56" name="Rectangle 55">
            <a:extLst>
              <a:ext uri="{FF2B5EF4-FFF2-40B4-BE49-F238E27FC236}">
                <a16:creationId xmlns:a16="http://schemas.microsoft.com/office/drawing/2014/main" id="{AE15EDF5-75D8-4FD3-A72D-EBDDC4E762F2}"/>
              </a:ext>
            </a:extLst>
          </p:cNvPr>
          <p:cNvSpPr/>
          <p:nvPr/>
        </p:nvSpPr>
        <p:spPr>
          <a:xfrm>
            <a:off x="72531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57" name="Rectangle 56">
            <a:extLst>
              <a:ext uri="{FF2B5EF4-FFF2-40B4-BE49-F238E27FC236}">
                <a16:creationId xmlns:a16="http://schemas.microsoft.com/office/drawing/2014/main" id="{B7A83716-38EF-456C-B617-F67C9381CD40}"/>
              </a:ext>
            </a:extLst>
          </p:cNvPr>
          <p:cNvSpPr/>
          <p:nvPr/>
        </p:nvSpPr>
        <p:spPr>
          <a:xfrm>
            <a:off x="77231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58" name="Rectangle 57">
            <a:extLst>
              <a:ext uri="{FF2B5EF4-FFF2-40B4-BE49-F238E27FC236}">
                <a16:creationId xmlns:a16="http://schemas.microsoft.com/office/drawing/2014/main" id="{46CFEE75-75B2-4F6D-A2FE-1A6B26C1F757}"/>
              </a:ext>
            </a:extLst>
          </p:cNvPr>
          <p:cNvSpPr/>
          <p:nvPr/>
        </p:nvSpPr>
        <p:spPr>
          <a:xfrm>
            <a:off x="81943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59" name="Rectangle 58">
            <a:extLst>
              <a:ext uri="{FF2B5EF4-FFF2-40B4-BE49-F238E27FC236}">
                <a16:creationId xmlns:a16="http://schemas.microsoft.com/office/drawing/2014/main" id="{DB18414F-2745-43EC-BDFF-B22E2E2FB998}"/>
              </a:ext>
            </a:extLst>
          </p:cNvPr>
          <p:cNvSpPr/>
          <p:nvPr/>
        </p:nvSpPr>
        <p:spPr>
          <a:xfrm>
            <a:off x="86603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60" name="Rectangle 59">
            <a:extLst>
              <a:ext uri="{FF2B5EF4-FFF2-40B4-BE49-F238E27FC236}">
                <a16:creationId xmlns:a16="http://schemas.microsoft.com/office/drawing/2014/main" id="{894F545E-F627-41D2-9918-79DBF5F462F9}"/>
              </a:ext>
            </a:extLst>
          </p:cNvPr>
          <p:cNvSpPr/>
          <p:nvPr/>
        </p:nvSpPr>
        <p:spPr>
          <a:xfrm>
            <a:off x="91213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61" name="Rectangle 60">
            <a:extLst>
              <a:ext uri="{FF2B5EF4-FFF2-40B4-BE49-F238E27FC236}">
                <a16:creationId xmlns:a16="http://schemas.microsoft.com/office/drawing/2014/main" id="{FFCB0A2B-7EAE-49A5-8772-BBB6C2CCB853}"/>
              </a:ext>
            </a:extLst>
          </p:cNvPr>
          <p:cNvSpPr/>
          <p:nvPr/>
        </p:nvSpPr>
        <p:spPr>
          <a:xfrm>
            <a:off x="100602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62" name="Rectangle 61">
            <a:extLst>
              <a:ext uri="{FF2B5EF4-FFF2-40B4-BE49-F238E27FC236}">
                <a16:creationId xmlns:a16="http://schemas.microsoft.com/office/drawing/2014/main" id="{18A7126C-E71E-4F13-B099-2ADB88AD8359}"/>
              </a:ext>
            </a:extLst>
          </p:cNvPr>
          <p:cNvSpPr/>
          <p:nvPr/>
        </p:nvSpPr>
        <p:spPr>
          <a:xfrm>
            <a:off x="9589531"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63" name="Rectangle 62">
            <a:extLst>
              <a:ext uri="{FF2B5EF4-FFF2-40B4-BE49-F238E27FC236}">
                <a16:creationId xmlns:a16="http://schemas.microsoft.com/office/drawing/2014/main" id="{C23F9D35-EAE4-48C1-BD89-72D89912E107}"/>
              </a:ext>
            </a:extLst>
          </p:cNvPr>
          <p:cNvSpPr/>
          <p:nvPr/>
        </p:nvSpPr>
        <p:spPr>
          <a:xfrm>
            <a:off x="114459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64" name="Rectangle 63">
            <a:extLst>
              <a:ext uri="{FF2B5EF4-FFF2-40B4-BE49-F238E27FC236}">
                <a16:creationId xmlns:a16="http://schemas.microsoft.com/office/drawing/2014/main" id="{D0F876C9-17F5-4B98-BBA9-AE1B0A1F7A5C}"/>
              </a:ext>
            </a:extLst>
          </p:cNvPr>
          <p:cNvSpPr/>
          <p:nvPr/>
        </p:nvSpPr>
        <p:spPr>
          <a:xfrm>
            <a:off x="10054181"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65" name="Rectangle 64">
            <a:extLst>
              <a:ext uri="{FF2B5EF4-FFF2-40B4-BE49-F238E27FC236}">
                <a16:creationId xmlns:a16="http://schemas.microsoft.com/office/drawing/2014/main" id="{EBF48639-5594-426A-95C9-F5047AC59E0D}"/>
              </a:ext>
            </a:extLst>
          </p:cNvPr>
          <p:cNvSpPr/>
          <p:nvPr/>
        </p:nvSpPr>
        <p:spPr>
          <a:xfrm>
            <a:off x="100621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66" name="Rectangle 65">
            <a:extLst>
              <a:ext uri="{FF2B5EF4-FFF2-40B4-BE49-F238E27FC236}">
                <a16:creationId xmlns:a16="http://schemas.microsoft.com/office/drawing/2014/main" id="{D53453C2-6DE0-4EF1-B8AD-1D4384402825}"/>
              </a:ext>
            </a:extLst>
          </p:cNvPr>
          <p:cNvSpPr/>
          <p:nvPr/>
        </p:nvSpPr>
        <p:spPr>
          <a:xfrm>
            <a:off x="105162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67" name="Graphic 66" descr="Clock">
            <a:extLst>
              <a:ext uri="{FF2B5EF4-FFF2-40B4-BE49-F238E27FC236}">
                <a16:creationId xmlns:a16="http://schemas.microsoft.com/office/drawing/2014/main" id="{252F1BE7-E836-4B42-8136-6C14B34FA3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1437" y="1364402"/>
            <a:ext cx="466302" cy="466302"/>
          </a:xfrm>
          <a:prstGeom prst="rect">
            <a:avLst/>
          </a:prstGeom>
        </p:spPr>
      </p:pic>
      <p:sp>
        <p:nvSpPr>
          <p:cNvPr id="68" name="TextBox 67">
            <a:extLst>
              <a:ext uri="{FF2B5EF4-FFF2-40B4-BE49-F238E27FC236}">
                <a16:creationId xmlns:a16="http://schemas.microsoft.com/office/drawing/2014/main" id="{4255BCED-2EF9-43BB-9CAA-84247D56FB8B}"/>
              </a:ext>
            </a:extLst>
          </p:cNvPr>
          <p:cNvSpPr txBox="1"/>
          <p:nvPr/>
        </p:nvSpPr>
        <p:spPr>
          <a:xfrm>
            <a:off x="6488863" y="1409210"/>
            <a:ext cx="3147865"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without importance</a:t>
            </a:r>
          </a:p>
        </p:txBody>
      </p:sp>
      <p:sp>
        <p:nvSpPr>
          <p:cNvPr id="69" name="Arrow: Right 68">
            <a:extLst>
              <a:ext uri="{FF2B5EF4-FFF2-40B4-BE49-F238E27FC236}">
                <a16:creationId xmlns:a16="http://schemas.microsoft.com/office/drawing/2014/main" id="{625AC44A-15E3-4326-8903-C41BDB312FDF}"/>
              </a:ext>
            </a:extLst>
          </p:cNvPr>
          <p:cNvSpPr/>
          <p:nvPr/>
        </p:nvSpPr>
        <p:spPr>
          <a:xfrm rot="10800000">
            <a:off x="6793805" y="1842012"/>
            <a:ext cx="4663017" cy="279781"/>
          </a:xfrm>
          <a:prstGeom prst="rightArrow">
            <a:avLst/>
          </a:prstGeom>
          <a:solidFill>
            <a:srgbClr val="70AD47">
              <a:lumMod val="20000"/>
              <a:lumOff val="80000"/>
            </a:srgbClr>
          </a:solidFill>
          <a:ln w="12700" cap="flat" cmpd="sng" algn="ctr">
            <a:solidFill>
              <a:srgbClr val="00B05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5109E11-0E6D-4F34-9EF6-63718825D0B5}"/>
              </a:ext>
            </a:extLst>
          </p:cNvPr>
          <p:cNvSpPr/>
          <p:nvPr/>
        </p:nvSpPr>
        <p:spPr>
          <a:xfrm>
            <a:off x="7256603"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71" name="Rectangle 70">
            <a:extLst>
              <a:ext uri="{FF2B5EF4-FFF2-40B4-BE49-F238E27FC236}">
                <a16:creationId xmlns:a16="http://schemas.microsoft.com/office/drawing/2014/main" id="{1CBC8735-28F7-4590-A7A6-85920C88D777}"/>
              </a:ext>
            </a:extLst>
          </p:cNvPr>
          <p:cNvSpPr/>
          <p:nvPr/>
        </p:nvSpPr>
        <p:spPr>
          <a:xfrm>
            <a:off x="8199305"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72" name="Right Brace 71">
            <a:extLst>
              <a:ext uri="{FF2B5EF4-FFF2-40B4-BE49-F238E27FC236}">
                <a16:creationId xmlns:a16="http://schemas.microsoft.com/office/drawing/2014/main" id="{FBB5F5AC-111C-405C-AE53-9157237EEDCC}"/>
              </a:ext>
            </a:extLst>
          </p:cNvPr>
          <p:cNvSpPr/>
          <p:nvPr/>
        </p:nvSpPr>
        <p:spPr>
          <a:xfrm rot="5400000">
            <a:off x="105133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CFE7EF61-3E1B-4D25-B9DD-449815581730}"/>
              </a:ext>
            </a:extLst>
          </p:cNvPr>
          <p:cNvSpPr txBox="1"/>
          <p:nvPr/>
        </p:nvSpPr>
        <p:spPr>
          <a:xfrm>
            <a:off x="10262998"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74" name="Right Brace 73">
            <a:extLst>
              <a:ext uri="{FF2B5EF4-FFF2-40B4-BE49-F238E27FC236}">
                <a16:creationId xmlns:a16="http://schemas.microsoft.com/office/drawing/2014/main" id="{8FA61325-C1DF-4E0F-9CD0-68CBCAC59E2A}"/>
              </a:ext>
            </a:extLst>
          </p:cNvPr>
          <p:cNvSpPr/>
          <p:nvPr/>
        </p:nvSpPr>
        <p:spPr>
          <a:xfrm rot="5400000">
            <a:off x="10286315" y="2919722"/>
            <a:ext cx="466302" cy="944785"/>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E9D2D244-AD02-4B6B-8C75-E31FC2AC1B73}"/>
              </a:ext>
            </a:extLst>
          </p:cNvPr>
          <p:cNvSpPr txBox="1"/>
          <p:nvPr/>
        </p:nvSpPr>
        <p:spPr>
          <a:xfrm>
            <a:off x="10038632"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76" name="Graphic 75" descr="Smiling Face with No Fill">
            <a:extLst>
              <a:ext uri="{FF2B5EF4-FFF2-40B4-BE49-F238E27FC236}">
                <a16:creationId xmlns:a16="http://schemas.microsoft.com/office/drawing/2014/main" id="{9B7F1155-D8F6-4D59-B472-BA4D21C0D6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92609" y="2177672"/>
            <a:ext cx="373041" cy="373041"/>
          </a:xfrm>
          <a:prstGeom prst="rect">
            <a:avLst/>
          </a:prstGeom>
        </p:spPr>
      </p:pic>
      <p:sp>
        <p:nvSpPr>
          <p:cNvPr id="77" name="TextBox 76">
            <a:extLst>
              <a:ext uri="{FF2B5EF4-FFF2-40B4-BE49-F238E27FC236}">
                <a16:creationId xmlns:a16="http://schemas.microsoft.com/office/drawing/2014/main" id="{333111F0-13DB-4887-BEBF-FD22C66FE556}"/>
              </a:ext>
            </a:extLst>
          </p:cNvPr>
          <p:cNvSpPr txBox="1"/>
          <p:nvPr/>
        </p:nvSpPr>
        <p:spPr>
          <a:xfrm>
            <a:off x="114335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78" name="Graphic 77" descr="Neutral Face with No Fill">
            <a:extLst>
              <a:ext uri="{FF2B5EF4-FFF2-40B4-BE49-F238E27FC236}">
                <a16:creationId xmlns:a16="http://schemas.microsoft.com/office/drawing/2014/main" id="{F0DC2C5C-5AC0-42A9-821C-22084C4C5E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056" y="2177672"/>
            <a:ext cx="373041" cy="373041"/>
          </a:xfrm>
          <a:prstGeom prst="rect">
            <a:avLst/>
          </a:prstGeom>
        </p:spPr>
      </p:pic>
      <p:sp>
        <p:nvSpPr>
          <p:cNvPr id="79" name="TextBox 78">
            <a:extLst>
              <a:ext uri="{FF2B5EF4-FFF2-40B4-BE49-F238E27FC236}">
                <a16:creationId xmlns:a16="http://schemas.microsoft.com/office/drawing/2014/main" id="{A840CAD2-2180-4C57-9AB9-6B49E1413A7B}"/>
              </a:ext>
            </a:extLst>
          </p:cNvPr>
          <p:cNvSpPr txBox="1"/>
          <p:nvPr/>
        </p:nvSpPr>
        <p:spPr>
          <a:xfrm>
            <a:off x="1096725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80" name="Graphic 79" descr="Angry Face with No Fill">
            <a:extLst>
              <a:ext uri="{FF2B5EF4-FFF2-40B4-BE49-F238E27FC236}">
                <a16:creationId xmlns:a16="http://schemas.microsoft.com/office/drawing/2014/main" id="{C4CD5DBB-5882-4C4B-8FC9-8229BBE2A2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5799" y="2177672"/>
            <a:ext cx="373041" cy="373041"/>
          </a:xfrm>
          <a:prstGeom prst="rect">
            <a:avLst/>
          </a:prstGeom>
        </p:spPr>
      </p:pic>
      <p:sp>
        <p:nvSpPr>
          <p:cNvPr id="81" name="TextBox 80">
            <a:extLst>
              <a:ext uri="{FF2B5EF4-FFF2-40B4-BE49-F238E27FC236}">
                <a16:creationId xmlns:a16="http://schemas.microsoft.com/office/drawing/2014/main" id="{22553B47-6950-4AD5-AA0B-D5A33C18ED26}"/>
              </a:ext>
            </a:extLst>
          </p:cNvPr>
          <p:cNvSpPr txBox="1"/>
          <p:nvPr/>
        </p:nvSpPr>
        <p:spPr>
          <a:xfrm>
            <a:off x="10506209"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2" name="Rectangle 1">
            <a:extLst>
              <a:ext uri="{FF2B5EF4-FFF2-40B4-BE49-F238E27FC236}">
                <a16:creationId xmlns:a16="http://schemas.microsoft.com/office/drawing/2014/main" id="{6DDEEF03-D982-4B21-BCAC-2B02DD04797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486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25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25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250"/>
                                        <p:tgtEl>
                                          <p:spTgt spid="61"/>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250"/>
                                        <p:tgtEl>
                                          <p:spTgt spid="5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250"/>
                                        <p:tgtEl>
                                          <p:spTgt spid="51"/>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250"/>
                                        <p:tgtEl>
                                          <p:spTgt spid="63"/>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25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25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3250"/>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transition="in" filter="fade">
                                      <p:cBhvr>
                                        <p:cTn id="74" dur="500"/>
                                        <p:tgtEl>
                                          <p:spTgt spid="76"/>
                                        </p:tgtEl>
                                      </p:cBhvr>
                                    </p:animEffect>
                                  </p:childTnLst>
                                </p:cTn>
                              </p:par>
                              <p:par>
                                <p:cTn id="75" presetID="26" presetClass="emph" presetSubtype="0" fill="hold" nodeType="withEffect">
                                  <p:stCondLst>
                                    <p:cond delay="0"/>
                                  </p:stCondLst>
                                  <p:childTnLst>
                                    <p:animEffect transition="out" filter="fade">
                                      <p:cBhvr>
                                        <p:cTn id="76" dur="500" tmFilter="0, 0; .2, .5; .8, .5; 1, 0"/>
                                        <p:tgtEl>
                                          <p:spTgt spid="76"/>
                                        </p:tgtEl>
                                      </p:cBhvr>
                                    </p:animEffect>
                                    <p:animScale>
                                      <p:cBhvr>
                                        <p:cTn id="77" dur="250" autoRev="1" fill="hold"/>
                                        <p:tgtEl>
                                          <p:spTgt spid="7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26" presetClass="emph" presetSubtype="0" fill="hold" grpId="1" nodeType="withEffect">
                                  <p:stCondLst>
                                    <p:cond delay="0"/>
                                  </p:stCondLst>
                                  <p:childTnLst>
                                    <p:animEffect transition="out" filter="fade">
                                      <p:cBhvr>
                                        <p:cTn id="84" dur="500" tmFilter="0, 0; .2, .5; .8, .5; 1, 0"/>
                                        <p:tgtEl>
                                          <p:spTgt spid="56"/>
                                        </p:tgtEl>
                                      </p:cBhvr>
                                    </p:animEffect>
                                    <p:animScale>
                                      <p:cBhvr>
                                        <p:cTn id="85" dur="250" autoRev="1" fill="hold"/>
                                        <p:tgtEl>
                                          <p:spTgt spid="56"/>
                                        </p:tgtEl>
                                      </p:cBhvr>
                                      <p:by x="105000" y="105000"/>
                                    </p:animScale>
                                  </p:childTnLst>
                                </p:cTn>
                              </p:par>
                            </p:childTnLst>
                          </p:cTn>
                        </p:par>
                        <p:par>
                          <p:cTn id="86" fill="hold">
                            <p:stCondLst>
                              <p:cond delay="500"/>
                            </p:stCondLst>
                            <p:childTnLst>
                              <p:par>
                                <p:cTn id="87" presetID="10" presetClass="exit" presetSubtype="0" fill="hold" grpId="2" nodeType="afterEffect">
                                  <p:stCondLst>
                                    <p:cond delay="0"/>
                                  </p:stCondLst>
                                  <p:childTnLst>
                                    <p:animEffect transition="out" filter="fade">
                                      <p:cBhvr>
                                        <p:cTn id="88" dur="1000"/>
                                        <p:tgtEl>
                                          <p:spTgt spid="56"/>
                                        </p:tgtEl>
                                      </p:cBhvr>
                                    </p:animEffect>
                                    <p:set>
                                      <p:cBhvr>
                                        <p:cTn id="89" dur="1" fill="hold">
                                          <p:stCondLst>
                                            <p:cond delay="999"/>
                                          </p:stCondLst>
                                        </p:cTn>
                                        <p:tgtEl>
                                          <p:spTgt spid="56"/>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nodeType="afterEffect">
                                  <p:stCondLst>
                                    <p:cond delay="0"/>
                                  </p:stCondLst>
                                  <p:childTnLst>
                                    <p:animEffect transition="out" filter="fade">
                                      <p:cBhvr>
                                        <p:cTn id="92" dur="1000" tmFilter="0, 0; .2, .5; .8, .5; 1, 0"/>
                                        <p:tgtEl>
                                          <p:spTgt spid="67"/>
                                        </p:tgtEl>
                                      </p:cBhvr>
                                    </p:animEffect>
                                    <p:animScale>
                                      <p:cBhvr>
                                        <p:cTn id="93" dur="500" autoRev="1" fill="hold"/>
                                        <p:tgtEl>
                                          <p:spTgt spid="67"/>
                                        </p:tgtEl>
                                      </p:cBhvr>
                                      <p:by x="105000" y="105000"/>
                                    </p:animScale>
                                  </p:childTnLst>
                                </p:cTn>
                              </p:par>
                            </p:childTnLst>
                          </p:cTn>
                        </p:par>
                        <p:par>
                          <p:cTn id="94" fill="hold">
                            <p:stCondLst>
                              <p:cond delay="2500"/>
                            </p:stCondLst>
                            <p:childTnLst>
                              <p:par>
                                <p:cTn id="95" presetID="37" presetClass="path" presetSubtype="0" accel="50000" decel="50000" fill="hold" grpId="1" nodeType="afterEffect">
                                  <p:stCondLst>
                                    <p:cond delay="0"/>
                                  </p:stCondLst>
                                  <p:childTnLst>
                                    <p:animMotion origin="layout" path="M -4.375E-6 -2.22222E-6 L -0.06067 -0.12014 C -0.0733 -0.14699 -0.09218 -0.16111 -0.1121 -0.16111 C -0.13463 -0.16111 -0.15273 -0.14699 -0.16536 -0.12014 L -0.22591 -2.22222E-6 " pathEditMode="relative" rAng="0" ptsTypes="AAAAA">
                                      <p:cBhvr>
                                        <p:cTn id="96" dur="2000" fill="hold"/>
                                        <p:tgtEl>
                                          <p:spTgt spid="61"/>
                                        </p:tgtEl>
                                        <p:attrNameLst>
                                          <p:attrName>ppt_x</p:attrName>
                                          <p:attrName>ppt_y</p:attrName>
                                        </p:attrNameLst>
                                      </p:cBhvr>
                                      <p:rCtr x="-11302" y="-8056"/>
                                    </p:animMotion>
                                  </p:childTnLst>
                                </p:cTn>
                              </p:par>
                              <p:par>
                                <p:cTn id="97" presetID="1" presetClass="exit" presetSubtype="0" fill="hold" grpId="1" nodeType="withEffect">
                                  <p:stCondLst>
                                    <p:cond delay="0"/>
                                  </p:stCondLst>
                                  <p:childTnLst>
                                    <p:set>
                                      <p:cBhvr>
                                        <p:cTn id="98" dur="1" fill="hold">
                                          <p:stCondLst>
                                            <p:cond delay="0"/>
                                          </p:stCondLst>
                                        </p:cTn>
                                        <p:tgtEl>
                                          <p:spTgt spid="77"/>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76"/>
                                        </p:tgtEl>
                                        <p:attrNameLst>
                                          <p:attrName>style.visibility</p:attrName>
                                        </p:attrNameLst>
                                      </p:cBhvr>
                                      <p:to>
                                        <p:strVal val="hidden"/>
                                      </p:to>
                                    </p:set>
                                  </p:childTnLst>
                                </p:cTn>
                              </p:par>
                              <p:par>
                                <p:cTn id="101" presetID="42" presetClass="path" presetSubtype="0" accel="50000" decel="50000" fill="hold" grpId="1" nodeType="withEffect">
                                  <p:stCondLst>
                                    <p:cond delay="0"/>
                                  </p:stCondLst>
                                  <p:childTnLst>
                                    <p:animMotion origin="layout" path="M -4.16667E-6 -2.22222E-6 L -0.03737 -2.22222E-6 " pathEditMode="relative" rAng="0" ptsTypes="AA">
                                      <p:cBhvr>
                                        <p:cTn id="102" dur="2000" fill="hold"/>
                                        <p:tgtEl>
                                          <p:spTgt spid="50"/>
                                        </p:tgtEl>
                                        <p:attrNameLst>
                                          <p:attrName>ppt_x</p:attrName>
                                          <p:attrName>ppt_y</p:attrName>
                                        </p:attrNameLst>
                                      </p:cBhvr>
                                      <p:rCtr x="-1875" y="0"/>
                                    </p:animMotion>
                                  </p:childTnLst>
                                </p:cTn>
                              </p:par>
                              <p:par>
                                <p:cTn id="103" presetID="42" presetClass="path" presetSubtype="0" accel="50000" decel="50000" fill="hold" grpId="1" nodeType="withEffect">
                                  <p:stCondLst>
                                    <p:cond delay="0"/>
                                  </p:stCondLst>
                                  <p:childTnLst>
                                    <p:animMotion origin="layout" path="M -4.16667E-6 -2.22222E-6 L -0.0375 -2.22222E-6 " pathEditMode="relative" rAng="0" ptsTypes="AA">
                                      <p:cBhvr>
                                        <p:cTn id="104" dur="2000" fill="hold"/>
                                        <p:tgtEl>
                                          <p:spTgt spid="51"/>
                                        </p:tgtEl>
                                        <p:attrNameLst>
                                          <p:attrName>ppt_x</p:attrName>
                                          <p:attrName>ppt_y</p:attrName>
                                        </p:attrNameLst>
                                      </p:cBhvr>
                                      <p:rCtr x="-1875" y="0"/>
                                    </p:animMotion>
                                  </p:childTnLst>
                                </p:cTn>
                              </p:par>
                              <p:par>
                                <p:cTn id="105" presetID="42" presetClass="path" presetSubtype="0" accel="50000" decel="50000" fill="hold" grpId="1" nodeType="withEffect">
                                  <p:stCondLst>
                                    <p:cond delay="0"/>
                                  </p:stCondLst>
                                  <p:childTnLst>
                                    <p:animMotion origin="layout" path="M -2.70833E-6 -2.22222E-6 L -0.03646 -2.22222E-6 " pathEditMode="relative" rAng="0" ptsTypes="AA">
                                      <p:cBhvr>
                                        <p:cTn id="106" dur="2000" fill="hold"/>
                                        <p:tgtEl>
                                          <p:spTgt spid="63"/>
                                        </p:tgtEl>
                                        <p:attrNameLst>
                                          <p:attrName>ppt_x</p:attrName>
                                          <p:attrName>ppt_y</p:attrName>
                                        </p:attrNameLst>
                                      </p:cBhvr>
                                      <p:rCtr x="-1823" y="0"/>
                                    </p:animMotion>
                                  </p:childTnLst>
                                </p:cTn>
                              </p:par>
                              <p:par>
                                <p:cTn id="107" presetID="10" presetClass="exit" presetSubtype="0" fill="hold" grpId="1" nodeType="withEffect">
                                  <p:stCondLst>
                                    <p:cond delay="0"/>
                                  </p:stCondLst>
                                  <p:childTnLst>
                                    <p:animEffect transition="out" filter="fade">
                                      <p:cBhvr>
                                        <p:cTn id="108" dur="500"/>
                                        <p:tgtEl>
                                          <p:spTgt spid="54"/>
                                        </p:tgtEl>
                                      </p:cBhvr>
                                    </p:animEffect>
                                    <p:set>
                                      <p:cBhvr>
                                        <p:cTn id="109" dur="1" fill="hold">
                                          <p:stCondLst>
                                            <p:cond delay="499"/>
                                          </p:stCondLst>
                                        </p:cTn>
                                        <p:tgtEl>
                                          <p:spTgt spid="5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55"/>
                                        </p:tgtEl>
                                      </p:cBhvr>
                                    </p:animEffect>
                                    <p:set>
                                      <p:cBhvr>
                                        <p:cTn id="112" dur="1" fill="hold">
                                          <p:stCondLst>
                                            <p:cond delay="499"/>
                                          </p:stCondLst>
                                        </p:cTn>
                                        <p:tgtEl>
                                          <p:spTgt spid="55"/>
                                        </p:tgtEl>
                                        <p:attrNameLst>
                                          <p:attrName>style.visibility</p:attrName>
                                        </p:attrNameLst>
                                      </p:cBhvr>
                                      <p:to>
                                        <p:strVal val="hidden"/>
                                      </p:to>
                                    </p:set>
                                  </p:childTnLst>
                                </p:cTn>
                              </p:par>
                            </p:childTnLst>
                          </p:cTn>
                        </p:par>
                        <p:par>
                          <p:cTn id="113" fill="hold">
                            <p:stCondLst>
                              <p:cond delay="4500"/>
                            </p:stCondLst>
                            <p:childTnLst>
                              <p:par>
                                <p:cTn id="114" presetID="1" presetClass="entr" presetSubtype="0"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childTnLst>
                                </p:cTn>
                              </p:par>
                            </p:childTnLst>
                          </p:cTn>
                        </p:par>
                        <p:par>
                          <p:cTn id="116" fill="hold">
                            <p:stCondLst>
                              <p:cond delay="4500"/>
                            </p:stCondLst>
                            <p:childTnLst>
                              <p:par>
                                <p:cTn id="117" presetID="1" presetClass="entr" presetSubtype="0" fill="hold" nodeType="afterEffect">
                                  <p:stCondLst>
                                    <p:cond delay="0"/>
                                  </p:stCondLst>
                                  <p:childTnLst>
                                    <p:set>
                                      <p:cBhvr>
                                        <p:cTn id="118" dur="1" fill="hold">
                                          <p:stCondLst>
                                            <p:cond delay="0"/>
                                          </p:stCondLst>
                                        </p:cTn>
                                        <p:tgtEl>
                                          <p:spTgt spid="78"/>
                                        </p:tgtEl>
                                        <p:attrNameLst>
                                          <p:attrName>style.visibility</p:attrName>
                                        </p:attrNameLst>
                                      </p:cBhvr>
                                      <p:to>
                                        <p:strVal val="visible"/>
                                      </p:to>
                                    </p:set>
                                  </p:childTnLst>
                                </p:cTn>
                              </p:par>
                            </p:childTnLst>
                          </p:cTn>
                        </p:par>
                        <p:par>
                          <p:cTn id="119" fill="hold">
                            <p:stCondLst>
                              <p:cond delay="4500"/>
                            </p:stCondLst>
                            <p:childTnLst>
                              <p:par>
                                <p:cTn id="120" presetID="1" presetClass="entr" presetSubtype="0" fill="hold" grpId="0" nodeType="afterEffect">
                                  <p:stCondLst>
                                    <p:cond delay="0"/>
                                  </p:stCondLst>
                                  <p:childTnLst>
                                    <p:set>
                                      <p:cBhvr>
                                        <p:cTn id="121" dur="1" fill="hold">
                                          <p:stCondLst>
                                            <p:cond delay="0"/>
                                          </p:stCondLst>
                                        </p:cTn>
                                        <p:tgtEl>
                                          <p:spTgt spid="72"/>
                                        </p:tgtEl>
                                        <p:attrNameLst>
                                          <p:attrName>style.visibility</p:attrName>
                                        </p:attrNameLst>
                                      </p:cBhvr>
                                      <p:to>
                                        <p:strVal val="visible"/>
                                      </p:to>
                                    </p:set>
                                  </p:childTnLst>
                                </p:cTn>
                              </p:par>
                            </p:childTnLst>
                          </p:cTn>
                        </p:par>
                        <p:par>
                          <p:cTn id="122" fill="hold">
                            <p:stCondLst>
                              <p:cond delay="4500"/>
                            </p:stCondLst>
                            <p:childTnLst>
                              <p:par>
                                <p:cTn id="123" presetID="1" presetClass="entr" presetSubtype="0" fill="hold" grpId="0" nodeType="afterEffect">
                                  <p:stCondLst>
                                    <p:cond delay="0"/>
                                  </p:stCondLst>
                                  <p:childTnLst>
                                    <p:set>
                                      <p:cBhvr>
                                        <p:cTn id="124" dur="1" fill="hold">
                                          <p:stCondLst>
                                            <p:cond delay="0"/>
                                          </p:stCondLst>
                                        </p:cTn>
                                        <p:tgtEl>
                                          <p:spTgt spid="73"/>
                                        </p:tgtEl>
                                        <p:attrNameLst>
                                          <p:attrName>style.visibility</p:attrName>
                                        </p:attrNameLst>
                                      </p:cBhvr>
                                      <p:to>
                                        <p:strVal val="visible"/>
                                      </p:to>
                                    </p:set>
                                  </p:childTnLst>
                                </p:cTn>
                              </p:par>
                            </p:childTnLst>
                          </p:cTn>
                        </p:par>
                        <p:par>
                          <p:cTn id="125" fill="hold">
                            <p:stCondLst>
                              <p:cond delay="4500"/>
                            </p:stCondLst>
                            <p:childTnLst>
                              <p:par>
                                <p:cTn id="126" presetID="1" presetClass="entr" presetSubtype="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6" presetClass="emph" presetSubtype="0" fill="hold" grpId="1" nodeType="clickEffect">
                                  <p:stCondLst>
                                    <p:cond delay="0"/>
                                  </p:stCondLst>
                                  <p:childTnLst>
                                    <p:animEffect transition="out" filter="fade">
                                      <p:cBhvr>
                                        <p:cTn id="131" dur="500" tmFilter="0, 0; .2, .5; .8, .5; 1, 0"/>
                                        <p:tgtEl>
                                          <p:spTgt spid="58"/>
                                        </p:tgtEl>
                                      </p:cBhvr>
                                    </p:animEffect>
                                    <p:animScale>
                                      <p:cBhvr>
                                        <p:cTn id="132" dur="250" autoRev="1" fill="hold"/>
                                        <p:tgtEl>
                                          <p:spTgt spid="58"/>
                                        </p:tgtEl>
                                      </p:cBhvr>
                                      <p:by x="105000" y="105000"/>
                                    </p:animScale>
                                  </p:childTnLst>
                                </p:cTn>
                              </p:par>
                            </p:childTnLst>
                          </p:cTn>
                        </p:par>
                        <p:par>
                          <p:cTn id="133" fill="hold">
                            <p:stCondLst>
                              <p:cond delay="500"/>
                            </p:stCondLst>
                            <p:childTnLst>
                              <p:par>
                                <p:cTn id="134" presetID="10" presetClass="exit" presetSubtype="0" fill="hold" grpId="2" nodeType="afterEffect">
                                  <p:stCondLst>
                                    <p:cond delay="0"/>
                                  </p:stCondLst>
                                  <p:childTnLst>
                                    <p:animEffect transition="out" filter="fade">
                                      <p:cBhvr>
                                        <p:cTn id="135" dur="1000"/>
                                        <p:tgtEl>
                                          <p:spTgt spid="58"/>
                                        </p:tgtEl>
                                      </p:cBhvr>
                                    </p:animEffect>
                                    <p:set>
                                      <p:cBhvr>
                                        <p:cTn id="136" dur="1" fill="hold">
                                          <p:stCondLst>
                                            <p:cond delay="999"/>
                                          </p:stCondLst>
                                        </p:cTn>
                                        <p:tgtEl>
                                          <p:spTgt spid="58"/>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par>
                                <p:cTn id="139" presetID="37" presetClass="path" presetSubtype="0" accel="50000" decel="50000" fill="hold" grpId="1" nodeType="withEffect">
                                  <p:stCondLst>
                                    <p:cond delay="0"/>
                                  </p:stCondLst>
                                  <p:childTnLst>
                                    <p:animMotion origin="layout" path="M 0.00052 -2.22222E-6 L -0.03984 -0.11921 C -0.04843 -0.14629 -0.0608 -0.16088 -0.07408 -0.16088 C -0.08906 -0.16088 -0.10091 -0.14629 -0.1095 -0.11921 L -0.14948 -2.22222E-6 " pathEditMode="relative" rAng="0" ptsTypes="AAAAA">
                                      <p:cBhvr>
                                        <p:cTn id="140" dur="2000" fill="hold"/>
                                        <p:tgtEl>
                                          <p:spTgt spid="64"/>
                                        </p:tgtEl>
                                        <p:attrNameLst>
                                          <p:attrName>ppt_x</p:attrName>
                                          <p:attrName>ppt_y</p:attrName>
                                        </p:attrNameLst>
                                      </p:cBhvr>
                                      <p:rCtr x="-7500" y="-8056"/>
                                    </p:animMotion>
                                  </p:childTnLst>
                                </p:cTn>
                              </p:par>
                              <p:par>
                                <p:cTn id="141" presetID="1" presetClass="exit" presetSubtype="0" fill="hold" grpId="2" nodeType="withEffect">
                                  <p:stCondLst>
                                    <p:cond delay="0"/>
                                  </p:stCondLst>
                                  <p:childTnLst>
                                    <p:set>
                                      <p:cBhvr>
                                        <p:cTn id="142" dur="1" fill="hold">
                                          <p:stCondLst>
                                            <p:cond delay="0"/>
                                          </p:stCondLst>
                                        </p:cTn>
                                        <p:tgtEl>
                                          <p:spTgt spid="50"/>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3"/>
                                        </p:tgtEl>
                                        <p:attrNameLst>
                                          <p:attrName>style.visibility</p:attrName>
                                        </p:attrNameLst>
                                      </p:cBhvr>
                                      <p:to>
                                        <p:strVal val="hidden"/>
                                      </p:to>
                                    </p:set>
                                  </p:childTnLst>
                                </p:cTn>
                              </p:par>
                            </p:childTnLst>
                          </p:cTn>
                        </p:par>
                        <p:par>
                          <p:cTn id="147" fill="hold">
                            <p:stCondLst>
                              <p:cond delay="2500"/>
                            </p:stCondLst>
                            <p:childTnLst>
                              <p:par>
                                <p:cTn id="148" presetID="1" presetClass="exit" presetSubtype="0" fill="hold" grpId="1" nodeType="afterEffect">
                                  <p:stCondLst>
                                    <p:cond delay="0"/>
                                  </p:stCondLst>
                                  <p:childTnLst>
                                    <p:set>
                                      <p:cBhvr>
                                        <p:cTn id="149" dur="1" fill="hold">
                                          <p:stCondLst>
                                            <p:cond delay="0"/>
                                          </p:stCondLst>
                                        </p:cTn>
                                        <p:tgtEl>
                                          <p:spTgt spid="79"/>
                                        </p:tgtEl>
                                        <p:attrNameLst>
                                          <p:attrName>style.visibility</p:attrName>
                                        </p:attrNameLst>
                                      </p:cBhvr>
                                      <p:to>
                                        <p:strVal val="hidden"/>
                                      </p:to>
                                    </p:set>
                                  </p:childTnLst>
                                </p:cTn>
                              </p:par>
                            </p:childTnLst>
                          </p:cTn>
                        </p:par>
                        <p:par>
                          <p:cTn id="150" fill="hold">
                            <p:stCondLst>
                              <p:cond delay="2500"/>
                            </p:stCondLst>
                            <p:childTnLst>
                              <p:par>
                                <p:cTn id="151" presetID="1" presetClass="exit" presetSubtype="0" fill="hold" nodeType="afterEffect">
                                  <p:stCondLst>
                                    <p:cond delay="0"/>
                                  </p:stCondLst>
                                  <p:childTnLst>
                                    <p:set>
                                      <p:cBhvr>
                                        <p:cTn id="152" dur="1" fill="hold">
                                          <p:stCondLst>
                                            <p:cond delay="0"/>
                                          </p:stCondLst>
                                        </p:cTn>
                                        <p:tgtEl>
                                          <p:spTgt spid="78"/>
                                        </p:tgtEl>
                                        <p:attrNameLst>
                                          <p:attrName>style.visibility</p:attrName>
                                        </p:attrNameLst>
                                      </p:cBhvr>
                                      <p:to>
                                        <p:strVal val="hidden"/>
                                      </p:to>
                                    </p:set>
                                  </p:childTnLst>
                                </p:cTn>
                              </p:par>
                            </p:childTnLst>
                          </p:cTn>
                        </p:par>
                        <p:par>
                          <p:cTn id="153" fill="hold">
                            <p:stCondLst>
                              <p:cond delay="2500"/>
                            </p:stCondLst>
                            <p:childTnLst>
                              <p:par>
                                <p:cTn id="154" presetID="1" presetClass="entr" presetSubtype="0"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2500"/>
                            </p:stCondLst>
                            <p:childTnLst>
                              <p:par>
                                <p:cTn id="160" presetID="1" presetClass="exit" presetSubtype="0" fill="hold" grpId="2" nodeType="afterEffect">
                                  <p:stCondLst>
                                    <p:cond delay="0"/>
                                  </p:stCondLst>
                                  <p:childTnLst>
                                    <p:set>
                                      <p:cBhvr>
                                        <p:cTn id="161" dur="1" fill="hold">
                                          <p:stCondLst>
                                            <p:cond delay="0"/>
                                          </p:stCondLst>
                                        </p:cTn>
                                        <p:tgtEl>
                                          <p:spTgt spid="51"/>
                                        </p:tgtEl>
                                        <p:attrNameLst>
                                          <p:attrName>style.visibility</p:attrName>
                                        </p:attrNameLst>
                                      </p:cBhvr>
                                      <p:to>
                                        <p:strVal val="hidden"/>
                                      </p:to>
                                    </p:set>
                                  </p:childTnLst>
                                </p:cTn>
                              </p:par>
                            </p:childTnLst>
                          </p:cTn>
                        </p:par>
                        <p:par>
                          <p:cTn id="162" fill="hold">
                            <p:stCondLst>
                              <p:cond delay="2500"/>
                            </p:stCondLst>
                            <p:childTnLst>
                              <p:par>
                                <p:cTn id="163" presetID="1" presetClass="exit" presetSubtype="0" fill="hold" grpId="2" nodeType="afterEffect">
                                  <p:stCondLst>
                                    <p:cond delay="0"/>
                                  </p:stCondLst>
                                  <p:childTnLst>
                                    <p:set>
                                      <p:cBhvr>
                                        <p:cTn id="164" dur="1" fill="hold">
                                          <p:stCondLst>
                                            <p:cond delay="0"/>
                                          </p:stCondLst>
                                        </p:cTn>
                                        <p:tgtEl>
                                          <p:spTgt spid="63"/>
                                        </p:tgtEl>
                                        <p:attrNameLst>
                                          <p:attrName>style.visibility</p:attrName>
                                        </p:attrNameLst>
                                      </p:cBhvr>
                                      <p:to>
                                        <p:strVal val="hidden"/>
                                      </p:to>
                                    </p:set>
                                  </p:childTnLst>
                                </p:cTn>
                              </p:par>
                              <p:par>
                                <p:cTn id="165" presetID="1" presetClass="entr" presetSubtype="0" fill="hold" grpId="0" nodeType="with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childTnLst>
                          </p:cTn>
                        </p:par>
                        <p:par>
                          <p:cTn id="167" fill="hold">
                            <p:stCondLst>
                              <p:cond delay="2500"/>
                            </p:stCondLst>
                            <p:childTnLst>
                              <p:par>
                                <p:cTn id="168" presetID="1" presetClass="entr" presetSubtype="0" fill="hold" grpId="0" nodeType="afterEffect">
                                  <p:stCondLst>
                                    <p:cond delay="0"/>
                                  </p:stCondLst>
                                  <p:childTnLst>
                                    <p:set>
                                      <p:cBhvr>
                                        <p:cTn id="169" dur="1" fill="hold">
                                          <p:stCondLst>
                                            <p:cond delay="0"/>
                                          </p:stCondLst>
                                        </p:cTn>
                                        <p:tgtEl>
                                          <p:spTgt spid="75"/>
                                        </p:tgtEl>
                                        <p:attrNameLst>
                                          <p:attrName>style.visibility</p:attrName>
                                        </p:attrNameLst>
                                      </p:cBhvr>
                                      <p:to>
                                        <p:strVal val="visible"/>
                                      </p:to>
                                    </p:set>
                                  </p:childTnLst>
                                </p:cTn>
                              </p:par>
                            </p:childTnLst>
                          </p:cTn>
                        </p:par>
                        <p:par>
                          <p:cTn id="170" fill="hold">
                            <p:stCondLst>
                              <p:cond delay="2500"/>
                            </p:stCondLst>
                            <p:childTnLst>
                              <p:par>
                                <p:cTn id="171" presetID="1" presetClass="entr" presetSubtype="0" fill="hold" grpId="0" nodeType="after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childTnLst>
                          </p:cTn>
                        </p:par>
                        <p:par>
                          <p:cTn id="173" fill="hold">
                            <p:stCondLst>
                              <p:cond delay="2500"/>
                            </p:stCondLst>
                            <p:childTnLst>
                              <p:par>
                                <p:cTn id="174" presetID="10" presetClass="entr" presetSubtype="0" fill="hold" grpId="0" nodeType="after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1000"/>
                                        <p:tgtEl>
                                          <p:spTgt spid="81"/>
                                        </p:tgtEl>
                                      </p:cBhvr>
                                    </p:animEffect>
                                  </p:childTnLst>
                                </p:cTn>
                              </p:par>
                              <p:par>
                                <p:cTn id="177" presetID="10" presetClass="entr" presetSubtype="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0" grpId="1" animBg="1"/>
      <p:bldP spid="50" grpId="2" animBg="1"/>
      <p:bldP spid="51" grpId="0" animBg="1"/>
      <p:bldP spid="51" grpId="1" animBg="1"/>
      <p:bldP spid="51" grpId="2" animBg="1"/>
      <p:bldP spid="52" grpId="0" animBg="1"/>
      <p:bldP spid="53" grpId="0"/>
      <p:bldP spid="54" grpId="0" animBg="1"/>
      <p:bldP spid="54" grpId="1" animBg="1"/>
      <p:bldP spid="55" grpId="0"/>
      <p:bldP spid="55" grpId="1"/>
      <p:bldP spid="56" grpId="0" animBg="1"/>
      <p:bldP spid="56" grpId="1" animBg="1"/>
      <p:bldP spid="56" grpId="2" animBg="1"/>
      <p:bldP spid="57" grpId="0" animBg="1"/>
      <p:bldP spid="58" grpId="0" animBg="1"/>
      <p:bldP spid="58" grpId="1" animBg="1"/>
      <p:bldP spid="58" grpId="2" animBg="1"/>
      <p:bldP spid="59" grpId="0" animBg="1"/>
      <p:bldP spid="60" grpId="0" animBg="1"/>
      <p:bldP spid="61" grpId="0" animBg="1"/>
      <p:bldP spid="61" grpId="1" animBg="1"/>
      <p:bldP spid="62" grpId="0" animBg="1"/>
      <p:bldP spid="63" grpId="0" animBg="1"/>
      <p:bldP spid="63" grpId="1" animBg="1"/>
      <p:bldP spid="63" grpId="2" animBg="1"/>
      <p:bldP spid="64" grpId="0" animBg="1"/>
      <p:bldP spid="64" grpId="1" animBg="1"/>
      <p:bldP spid="65" grpId="0" animBg="1"/>
      <p:bldP spid="66" grpId="0" animBg="1"/>
      <p:bldP spid="69" grpId="0" animBg="1"/>
      <p:bldP spid="69" grpId="1" animBg="1"/>
      <p:bldP spid="70" grpId="0" animBg="1"/>
      <p:bldP spid="71" grpId="0" animBg="1"/>
      <p:bldP spid="72" grpId="0" animBg="1"/>
      <p:bldP spid="72" grpId="1" animBg="1"/>
      <p:bldP spid="73" grpId="0"/>
      <p:bldP spid="73" grpId="1"/>
      <p:bldP spid="74" grpId="0" animBg="1"/>
      <p:bldP spid="75" grpId="0"/>
      <p:bldP spid="77" grpId="0"/>
      <p:bldP spid="77" grpId="1"/>
      <p:bldP spid="79" grpId="0"/>
      <p:bldP spid="79" grpId="1"/>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CLASSIFICATION</a:t>
            </a:r>
          </a:p>
        </p:txBody>
      </p:sp>
      <p:sp>
        <p:nvSpPr>
          <p:cNvPr id="9" name="Text Placeholder 10">
            <a:extLst>
              <a:ext uri="{FF2B5EF4-FFF2-40B4-BE49-F238E27FC236}">
                <a16:creationId xmlns:a16="http://schemas.microsoft.com/office/drawing/2014/main" id="{648CCB3A-2DDF-453B-83CE-BBB1C7AF4B62}"/>
              </a:ext>
            </a:extLst>
          </p:cNvPr>
          <p:cNvSpPr txBox="1">
            <a:spLocks/>
          </p:cNvSpPr>
          <p:nvPr/>
        </p:nvSpPr>
        <p:spPr>
          <a:xfrm>
            <a:off x="484610" y="2196657"/>
            <a:ext cx="5290874" cy="82870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Allows you to map a query to an allocation of resources via pre-determined rules</a:t>
            </a:r>
          </a:p>
        </p:txBody>
      </p:sp>
      <p:sp>
        <p:nvSpPr>
          <p:cNvPr id="7" name="Text Placeholder 10">
            <a:extLst>
              <a:ext uri="{FF2B5EF4-FFF2-40B4-BE49-F238E27FC236}">
                <a16:creationId xmlns:a16="http://schemas.microsoft.com/office/drawing/2014/main" id="{1C56FAA5-24C8-4701-89B6-C92B38246529}"/>
              </a:ext>
            </a:extLst>
          </p:cNvPr>
          <p:cNvSpPr txBox="1">
            <a:spLocks/>
          </p:cNvSpPr>
          <p:nvPr/>
        </p:nvSpPr>
        <p:spPr>
          <a:xfrm>
            <a:off x="475191" y="3317290"/>
            <a:ext cx="5677103" cy="114888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this in combination with workload importance to effectively share resources across different workload types</a:t>
            </a:r>
          </a:p>
        </p:txBody>
      </p:sp>
      <p:sp>
        <p:nvSpPr>
          <p:cNvPr id="4" name="Rectangle 3">
            <a:extLst>
              <a:ext uri="{FF2B5EF4-FFF2-40B4-BE49-F238E27FC236}">
                <a16:creationId xmlns:a16="http://schemas.microsoft.com/office/drawing/2014/main" id="{CE10FCF0-A2EC-497C-8414-D5EE4D245AE6}"/>
              </a:ext>
            </a:extLst>
          </p:cNvPr>
          <p:cNvSpPr/>
          <p:nvPr/>
        </p:nvSpPr>
        <p:spPr>
          <a:xfrm>
            <a:off x="6058092" y="1819974"/>
            <a:ext cx="6217356" cy="38399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CLASSIFIER</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classifier_name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WORKLOAD_GROUP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'&lt;Resource Class&gt;'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IMPORTANCE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LOW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BELOW_NORMAL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1" i="0" u="sng" strike="noStrike" kern="1200" cap="none" spc="0" normalizeH="0" baseline="0" noProof="0">
                <a:ln>
                  <a:noFill/>
                </a:ln>
                <a:solidFill>
                  <a:srgbClr val="000000"/>
                </a:solidFill>
                <a:effectLst/>
                <a:uLnTx/>
                <a:uFillTx/>
                <a:latin typeface="Consolas" panose="020B0609020204030204" pitchFamily="49" charset="0"/>
                <a:ea typeface="+mn-ea"/>
                <a:cs typeface="+mn-cs"/>
              </a:rPr>
              <a:t>NORMAL</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ABOVE_NORMAL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HIGH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MEMBERNAME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security_account</a:t>
            </a:r>
            <a:r>
              <a:rPr kumimoji="0" lang="en-US" sz="1836"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2" name="Rectangle 1">
            <a:extLst>
              <a:ext uri="{FF2B5EF4-FFF2-40B4-BE49-F238E27FC236}">
                <a16:creationId xmlns:a16="http://schemas.microsoft.com/office/drawing/2014/main" id="{8271B712-5B28-4347-8CD6-8DDFA7888234}"/>
              </a:ext>
            </a:extLst>
          </p:cNvPr>
          <p:cNvSpPr/>
          <p:nvPr/>
        </p:nvSpPr>
        <p:spPr>
          <a:xfrm>
            <a:off x="541133" y="1647848"/>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0041837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IMPORTANCE –importance</a:t>
            </a:r>
          </a:p>
        </p:txBody>
      </p:sp>
      <p:sp>
        <p:nvSpPr>
          <p:cNvPr id="39" name="Rectangle 38">
            <a:extLst>
              <a:ext uri="{FF2B5EF4-FFF2-40B4-BE49-F238E27FC236}">
                <a16:creationId xmlns:a16="http://schemas.microsoft.com/office/drawing/2014/main" id="{7152B72F-AB28-44F5-8A53-156A5527164B}"/>
              </a:ext>
            </a:extLst>
          </p:cNvPr>
          <p:cNvSpPr/>
          <p:nvPr/>
        </p:nvSpPr>
        <p:spPr>
          <a:xfrm>
            <a:off x="6218237" y="1364402"/>
            <a:ext cx="6061922" cy="2949629"/>
          </a:xfrm>
          <a:prstGeom prst="rect">
            <a:avLst/>
          </a:prstGeom>
          <a:solidFill>
            <a:sysClr val="window" lastClr="FFFFFF">
              <a:lumMod val="95000"/>
            </a:sysClr>
          </a:solidFill>
          <a:ln w="31750" cap="flat" cmpd="sng" algn="ctr">
            <a:solidFill>
              <a:schemeClr val="bg1">
                <a:lumMod val="50000"/>
              </a:schemeClr>
            </a:solidFill>
            <a:prstDash val="solid"/>
            <a:miter lim="800000"/>
          </a:ln>
          <a:effectLst>
            <a:softEdge rad="25400"/>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A9770A0-BF16-47F0-A185-6947B73E7BB5}"/>
              </a:ext>
            </a:extLst>
          </p:cNvPr>
          <p:cNvSpPr/>
          <p:nvPr/>
        </p:nvSpPr>
        <p:spPr>
          <a:xfrm>
            <a:off x="643363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3F7CBC4F-504F-435A-B749-FB9EFE0D3A25}"/>
              </a:ext>
            </a:extLst>
          </p:cNvPr>
          <p:cNvSpPr/>
          <p:nvPr/>
        </p:nvSpPr>
        <p:spPr>
          <a:xfrm>
            <a:off x="6899939"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2" name="Rectangle 41">
            <a:extLst>
              <a:ext uri="{FF2B5EF4-FFF2-40B4-BE49-F238E27FC236}">
                <a16:creationId xmlns:a16="http://schemas.microsoft.com/office/drawing/2014/main" id="{048E48DE-2793-4742-918E-D37B63BAF822}"/>
              </a:ext>
            </a:extLst>
          </p:cNvPr>
          <p:cNvSpPr/>
          <p:nvPr/>
        </p:nvSpPr>
        <p:spPr>
          <a:xfrm>
            <a:off x="10642357"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43" name="Rectangle 42">
            <a:extLst>
              <a:ext uri="{FF2B5EF4-FFF2-40B4-BE49-F238E27FC236}">
                <a16:creationId xmlns:a16="http://schemas.microsoft.com/office/drawing/2014/main" id="{2A8B463E-ADC8-4693-BD14-5EA9403FCC62}"/>
              </a:ext>
            </a:extLst>
          </p:cNvPr>
          <p:cNvSpPr/>
          <p:nvPr/>
        </p:nvSpPr>
        <p:spPr>
          <a:xfrm>
            <a:off x="1110865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11</a:t>
            </a:r>
          </a:p>
        </p:txBody>
      </p:sp>
      <p:sp>
        <p:nvSpPr>
          <p:cNvPr id="44" name="Right Brace 43">
            <a:extLst>
              <a:ext uri="{FF2B5EF4-FFF2-40B4-BE49-F238E27FC236}">
                <a16:creationId xmlns:a16="http://schemas.microsoft.com/office/drawing/2014/main" id="{EC19D3BA-7A33-4203-B8EC-C515D293086F}"/>
              </a:ext>
            </a:extLst>
          </p:cNvPr>
          <p:cNvSpPr/>
          <p:nvPr/>
        </p:nvSpPr>
        <p:spPr>
          <a:xfrm rot="5400000">
            <a:off x="8068682" y="1526908"/>
            <a:ext cx="466302" cy="3730413"/>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63EFB2BA-A90C-4961-B695-72F459AFFC11}"/>
              </a:ext>
            </a:extLst>
          </p:cNvPr>
          <p:cNvSpPr txBox="1"/>
          <p:nvPr/>
        </p:nvSpPr>
        <p:spPr>
          <a:xfrm>
            <a:off x="7808036" y="3761631"/>
            <a:ext cx="991086"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Running</a:t>
            </a:r>
          </a:p>
        </p:txBody>
      </p:sp>
      <p:sp>
        <p:nvSpPr>
          <p:cNvPr id="46" name="Right Brace 45">
            <a:extLst>
              <a:ext uri="{FF2B5EF4-FFF2-40B4-BE49-F238E27FC236}">
                <a16:creationId xmlns:a16="http://schemas.microsoft.com/office/drawing/2014/main" id="{CDE017CF-A339-437A-83DA-381372113A5A}"/>
              </a:ext>
            </a:extLst>
          </p:cNvPr>
          <p:cNvSpPr/>
          <p:nvPr/>
        </p:nvSpPr>
        <p:spPr>
          <a:xfrm rot="5400000">
            <a:off x="10866548" y="2459511"/>
            <a:ext cx="466302" cy="1865207"/>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244C8044-F381-4A70-AC3E-36B8FC86753E}"/>
              </a:ext>
            </a:extLst>
          </p:cNvPr>
          <p:cNvSpPr txBox="1"/>
          <p:nvPr/>
        </p:nvSpPr>
        <p:spPr>
          <a:xfrm>
            <a:off x="10607551" y="3781481"/>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sp>
        <p:nvSpPr>
          <p:cNvPr id="83" name="Rectangle 82">
            <a:extLst>
              <a:ext uri="{FF2B5EF4-FFF2-40B4-BE49-F238E27FC236}">
                <a16:creationId xmlns:a16="http://schemas.microsoft.com/office/drawing/2014/main" id="{586C97FE-90C2-4DB5-9871-1B89CD799637}"/>
              </a:ext>
            </a:extLst>
          </p:cNvPr>
          <p:cNvSpPr/>
          <p:nvPr/>
        </p:nvSpPr>
        <p:spPr>
          <a:xfrm>
            <a:off x="7369943"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84" name="Rectangle 83">
            <a:extLst>
              <a:ext uri="{FF2B5EF4-FFF2-40B4-BE49-F238E27FC236}">
                <a16:creationId xmlns:a16="http://schemas.microsoft.com/office/drawing/2014/main" id="{12CDDD5D-28DB-449E-BA27-8EF3A53089CD}"/>
              </a:ext>
            </a:extLst>
          </p:cNvPr>
          <p:cNvSpPr/>
          <p:nvPr/>
        </p:nvSpPr>
        <p:spPr>
          <a:xfrm>
            <a:off x="7839947"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85" name="Rectangle 84">
            <a:extLst>
              <a:ext uri="{FF2B5EF4-FFF2-40B4-BE49-F238E27FC236}">
                <a16:creationId xmlns:a16="http://schemas.microsoft.com/office/drawing/2014/main" id="{3553AC00-5F7E-41D3-AD00-22949D641250}"/>
              </a:ext>
            </a:extLst>
          </p:cNvPr>
          <p:cNvSpPr/>
          <p:nvPr/>
        </p:nvSpPr>
        <p:spPr>
          <a:xfrm>
            <a:off x="8311102"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5</a:t>
            </a:r>
          </a:p>
        </p:txBody>
      </p:sp>
      <p:sp>
        <p:nvSpPr>
          <p:cNvPr id="86" name="Rectangle 85">
            <a:extLst>
              <a:ext uri="{FF2B5EF4-FFF2-40B4-BE49-F238E27FC236}">
                <a16:creationId xmlns:a16="http://schemas.microsoft.com/office/drawing/2014/main" id="{1E0BB1AE-8396-4DCD-8E95-39DCFF9A9A3E}"/>
              </a:ext>
            </a:extLst>
          </p:cNvPr>
          <p:cNvSpPr/>
          <p:nvPr/>
        </p:nvSpPr>
        <p:spPr>
          <a:xfrm>
            <a:off x="877715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87" name="Rectangle 86">
            <a:extLst>
              <a:ext uri="{FF2B5EF4-FFF2-40B4-BE49-F238E27FC236}">
                <a16:creationId xmlns:a16="http://schemas.microsoft.com/office/drawing/2014/main" id="{FE823B8C-5A50-4483-BF0F-48DAFFBF3B4A}"/>
              </a:ext>
            </a:extLst>
          </p:cNvPr>
          <p:cNvSpPr/>
          <p:nvPr/>
        </p:nvSpPr>
        <p:spPr>
          <a:xfrm>
            <a:off x="9238178"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88" name="Rectangle 87">
            <a:extLst>
              <a:ext uri="{FF2B5EF4-FFF2-40B4-BE49-F238E27FC236}">
                <a16:creationId xmlns:a16="http://schemas.microsoft.com/office/drawing/2014/main" id="{80DB6EEA-826A-46D9-843E-7AF173D35164}"/>
              </a:ext>
            </a:extLst>
          </p:cNvPr>
          <p:cNvSpPr/>
          <p:nvPr/>
        </p:nvSpPr>
        <p:spPr>
          <a:xfrm>
            <a:off x="10177072"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89" name="Rectangle 88">
            <a:extLst>
              <a:ext uri="{FF2B5EF4-FFF2-40B4-BE49-F238E27FC236}">
                <a16:creationId xmlns:a16="http://schemas.microsoft.com/office/drawing/2014/main" id="{8018DF9A-76BD-4F30-AB87-DF5C74E36CFE}"/>
              </a:ext>
            </a:extLst>
          </p:cNvPr>
          <p:cNvSpPr/>
          <p:nvPr/>
        </p:nvSpPr>
        <p:spPr>
          <a:xfrm>
            <a:off x="9706330" y="2181670"/>
            <a:ext cx="466302" cy="932603"/>
          </a:xfrm>
          <a:prstGeom prst="rect">
            <a:avLst/>
          </a:prstGeom>
          <a:solidFill>
            <a:srgbClr val="5B9BD5"/>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90" name="Rectangle 89">
            <a:extLst>
              <a:ext uri="{FF2B5EF4-FFF2-40B4-BE49-F238E27FC236}">
                <a16:creationId xmlns:a16="http://schemas.microsoft.com/office/drawing/2014/main" id="{2F0AF1BD-C8EA-46DF-898C-23C7A02B87F9}"/>
              </a:ext>
            </a:extLst>
          </p:cNvPr>
          <p:cNvSpPr/>
          <p:nvPr/>
        </p:nvSpPr>
        <p:spPr>
          <a:xfrm>
            <a:off x="11562778" y="2181670"/>
            <a:ext cx="466302" cy="932603"/>
          </a:xfrm>
          <a:prstGeom prst="rect">
            <a:avLst/>
          </a:prstGeom>
          <a:solidFill>
            <a:srgbClr val="ED7D31">
              <a:lumMod val="60000"/>
              <a:lumOff val="40000"/>
            </a:srgbClr>
          </a:solidFill>
          <a:ln w="1905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pic>
        <p:nvPicPr>
          <p:cNvPr id="91" name="Graphic 90" descr="Clock">
            <a:extLst>
              <a:ext uri="{FF2B5EF4-FFF2-40B4-BE49-F238E27FC236}">
                <a16:creationId xmlns:a16="http://schemas.microsoft.com/office/drawing/2014/main" id="{D7E0FB3C-B1EC-4C32-8E6D-1F93CABD29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1364402"/>
            <a:ext cx="466302" cy="466302"/>
          </a:xfrm>
          <a:prstGeom prst="rect">
            <a:avLst/>
          </a:prstGeom>
        </p:spPr>
      </p:pic>
      <p:sp>
        <p:nvSpPr>
          <p:cNvPr id="92" name="TextBox 91">
            <a:extLst>
              <a:ext uri="{FF2B5EF4-FFF2-40B4-BE49-F238E27FC236}">
                <a16:creationId xmlns:a16="http://schemas.microsoft.com/office/drawing/2014/main" id="{E0AD6378-B1AE-4213-A37B-1FB4011266C6}"/>
              </a:ext>
            </a:extLst>
          </p:cNvPr>
          <p:cNvSpPr txBox="1"/>
          <p:nvPr/>
        </p:nvSpPr>
        <p:spPr>
          <a:xfrm>
            <a:off x="6605664" y="1409210"/>
            <a:ext cx="2820882"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Scheduler with Importance</a:t>
            </a:r>
          </a:p>
        </p:txBody>
      </p:sp>
      <p:sp>
        <p:nvSpPr>
          <p:cNvPr id="93" name="Rectangle 92">
            <a:extLst>
              <a:ext uri="{FF2B5EF4-FFF2-40B4-BE49-F238E27FC236}">
                <a16:creationId xmlns:a16="http://schemas.microsoft.com/office/drawing/2014/main" id="{2122E6D5-2E30-498B-849F-F1518E64DBCB}"/>
              </a:ext>
            </a:extLst>
          </p:cNvPr>
          <p:cNvSpPr/>
          <p:nvPr/>
        </p:nvSpPr>
        <p:spPr>
          <a:xfrm>
            <a:off x="7373402" y="2181670"/>
            <a:ext cx="466302" cy="93260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94" name="Right Brace 93">
            <a:extLst>
              <a:ext uri="{FF2B5EF4-FFF2-40B4-BE49-F238E27FC236}">
                <a16:creationId xmlns:a16="http://schemas.microsoft.com/office/drawing/2014/main" id="{96F2D178-22FB-4A6F-AF35-9D35B5840FCB}"/>
              </a:ext>
            </a:extLst>
          </p:cNvPr>
          <p:cNvSpPr/>
          <p:nvPr/>
        </p:nvSpPr>
        <p:spPr>
          <a:xfrm rot="5400000">
            <a:off x="10630119" y="2692719"/>
            <a:ext cx="466302" cy="1398794"/>
          </a:xfrm>
          <a:prstGeom prst="rightBrace">
            <a:avLst>
              <a:gd name="adj1" fmla="val 141549"/>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3257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D3DD285B-D67A-4B5B-9CCE-A2F7AA4AD865}"/>
              </a:ext>
            </a:extLst>
          </p:cNvPr>
          <p:cNvSpPr txBox="1"/>
          <p:nvPr/>
        </p:nvSpPr>
        <p:spPr>
          <a:xfrm>
            <a:off x="10379797" y="3778943"/>
            <a:ext cx="966561" cy="382308"/>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Queued</a:t>
            </a:r>
          </a:p>
        </p:txBody>
      </p:sp>
      <p:pic>
        <p:nvPicPr>
          <p:cNvPr id="96" name="Graphic 95" descr="Smiling Face with No Fill">
            <a:extLst>
              <a:ext uri="{FF2B5EF4-FFF2-40B4-BE49-F238E27FC236}">
                <a16:creationId xmlns:a16="http://schemas.microsoft.com/office/drawing/2014/main" id="{9B87D4AB-000A-4EFF-BACB-11369B0AA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9409" y="2177672"/>
            <a:ext cx="373041" cy="373041"/>
          </a:xfrm>
          <a:prstGeom prst="rect">
            <a:avLst/>
          </a:prstGeom>
        </p:spPr>
      </p:pic>
      <p:sp>
        <p:nvSpPr>
          <p:cNvPr id="97" name="TextBox 96">
            <a:extLst>
              <a:ext uri="{FF2B5EF4-FFF2-40B4-BE49-F238E27FC236}">
                <a16:creationId xmlns:a16="http://schemas.microsoft.com/office/drawing/2014/main" id="{02F2203B-8359-4BC4-967E-21F5032E0EBC}"/>
              </a:ext>
            </a:extLst>
          </p:cNvPr>
          <p:cNvSpPr txBox="1"/>
          <p:nvPr/>
        </p:nvSpPr>
        <p:spPr>
          <a:xfrm>
            <a:off x="11550365"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sp>
        <p:nvSpPr>
          <p:cNvPr id="98" name="TextBox 97">
            <a:extLst>
              <a:ext uri="{FF2B5EF4-FFF2-40B4-BE49-F238E27FC236}">
                <a16:creationId xmlns:a16="http://schemas.microsoft.com/office/drawing/2014/main" id="{B02EA2ED-BC59-4587-9AD9-2F4567231142}"/>
              </a:ext>
            </a:extLst>
          </p:cNvPr>
          <p:cNvSpPr txBox="1"/>
          <p:nvPr/>
        </p:nvSpPr>
        <p:spPr>
          <a:xfrm>
            <a:off x="7353634" y="1925019"/>
            <a:ext cx="497603" cy="318286"/>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1428" b="0" i="1" u="none" strike="noStrike" kern="1200" cap="none" spc="0" normalizeH="0" baseline="0" noProof="0">
                <a:ln>
                  <a:noFill/>
                </a:ln>
                <a:solidFill>
                  <a:srgbClr val="E7E6E6">
                    <a:lumMod val="50000"/>
                  </a:srgbClr>
                </a:solidFill>
                <a:effectLst/>
                <a:uLnTx/>
                <a:uFillTx/>
                <a:latin typeface="Calibri" panose="020F0502020204030204"/>
                <a:ea typeface="+mn-ea"/>
                <a:cs typeface="+mn-cs"/>
              </a:rPr>
              <a:t>CEO</a:t>
            </a:r>
          </a:p>
        </p:txBody>
      </p:sp>
      <p:pic>
        <p:nvPicPr>
          <p:cNvPr id="99" name="Graphic 98" descr="Winking Face with No Fill">
            <a:extLst>
              <a:ext uri="{FF2B5EF4-FFF2-40B4-BE49-F238E27FC236}">
                <a16:creationId xmlns:a16="http://schemas.microsoft.com/office/drawing/2014/main" id="{FC1D5264-CAB6-426B-9541-7D015190B0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033" y="2177672"/>
            <a:ext cx="373041" cy="373041"/>
          </a:xfrm>
          <a:prstGeom prst="rect">
            <a:avLst/>
          </a:prstGeom>
        </p:spPr>
      </p:pic>
      <p:sp>
        <p:nvSpPr>
          <p:cNvPr id="100" name="TextBox 99">
            <a:extLst>
              <a:ext uri="{FF2B5EF4-FFF2-40B4-BE49-F238E27FC236}">
                <a16:creationId xmlns:a16="http://schemas.microsoft.com/office/drawing/2014/main" id="{A8077C4C-3901-43C1-B47E-A1EF00CFB129}"/>
              </a:ext>
            </a:extLst>
          </p:cNvPr>
          <p:cNvSpPr txBox="1"/>
          <p:nvPr/>
        </p:nvSpPr>
        <p:spPr>
          <a:xfrm>
            <a:off x="10661988" y="2766888"/>
            <a:ext cx="459084" cy="243603"/>
          </a:xfrm>
          <a:prstGeom prst="rect">
            <a:avLst/>
          </a:prstGeom>
          <a:noFill/>
        </p:spPr>
        <p:txBody>
          <a:bodyPr wrap="squar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Low</a:t>
            </a:r>
          </a:p>
        </p:txBody>
      </p:sp>
      <p:sp>
        <p:nvSpPr>
          <p:cNvPr id="101" name="TextBox 100">
            <a:extLst>
              <a:ext uri="{FF2B5EF4-FFF2-40B4-BE49-F238E27FC236}">
                <a16:creationId xmlns:a16="http://schemas.microsoft.com/office/drawing/2014/main" id="{07F0CAA3-06F7-4421-8389-C6D114C12D11}"/>
              </a:ext>
            </a:extLst>
          </p:cNvPr>
          <p:cNvSpPr txBox="1"/>
          <p:nvPr/>
        </p:nvSpPr>
        <p:spPr>
          <a:xfrm>
            <a:off x="10099586"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2" name="TextBox 101">
            <a:extLst>
              <a:ext uri="{FF2B5EF4-FFF2-40B4-BE49-F238E27FC236}">
                <a16:creationId xmlns:a16="http://schemas.microsoft.com/office/drawing/2014/main" id="{1DC726BF-E178-4DE4-99A4-716FDB0542E7}"/>
              </a:ext>
            </a:extLst>
          </p:cNvPr>
          <p:cNvSpPr txBox="1"/>
          <p:nvPr/>
        </p:nvSpPr>
        <p:spPr>
          <a:xfrm>
            <a:off x="11030194" y="2766887"/>
            <a:ext cx="564373"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0" i="0" u="none" strike="noStrike" kern="1200" cap="none" spc="0" normalizeH="0" baseline="0" noProof="0">
                <a:ln>
                  <a:noFill/>
                </a:ln>
                <a:solidFill>
                  <a:prstClr val="black"/>
                </a:solidFill>
                <a:effectLst/>
                <a:uLnTx/>
                <a:uFillTx/>
                <a:latin typeface="Calibri" panose="020F0502020204030204"/>
                <a:ea typeface="+mn-ea"/>
                <a:cs typeface="+mn-cs"/>
              </a:rPr>
              <a:t>Normal</a:t>
            </a:r>
          </a:p>
        </p:txBody>
      </p:sp>
      <p:sp>
        <p:nvSpPr>
          <p:cNvPr id="103" name="TextBox 102">
            <a:extLst>
              <a:ext uri="{FF2B5EF4-FFF2-40B4-BE49-F238E27FC236}">
                <a16:creationId xmlns:a16="http://schemas.microsoft.com/office/drawing/2014/main" id="{AD287839-347A-4E87-A7F6-5E135DEE0B4A}"/>
              </a:ext>
            </a:extLst>
          </p:cNvPr>
          <p:cNvSpPr txBox="1"/>
          <p:nvPr/>
        </p:nvSpPr>
        <p:spPr>
          <a:xfrm>
            <a:off x="11565243" y="2766887"/>
            <a:ext cx="423769" cy="243603"/>
          </a:xfrm>
          <a:prstGeom prst="rect">
            <a:avLst/>
          </a:prstGeom>
          <a:noFill/>
        </p:spPr>
        <p:txBody>
          <a:bodyPr wrap="none" rtlCol="0">
            <a:spAutoFit/>
          </a:bodyPr>
          <a:lstStyle/>
          <a:p>
            <a:pPr marL="0" marR="0" lvl="0" indent="0" algn="l" defTabSz="932573" rtl="0" eaLnBrk="1" fontAlgn="auto" latinLnBrk="0" hangingPunct="1">
              <a:lnSpc>
                <a:spcPct val="100000"/>
              </a:lnSpc>
              <a:spcBef>
                <a:spcPts val="0"/>
              </a:spcBef>
              <a:spcAft>
                <a:spcPts val="0"/>
              </a:spcAft>
              <a:buClrTx/>
              <a:buSzTx/>
              <a:buFontTx/>
              <a:buNone/>
              <a:tabLst/>
              <a:defRPr/>
            </a:pPr>
            <a:r>
              <a:rPr kumimoji="0" lang="en-US" sz="952" b="1" i="0" u="none" strike="noStrike" kern="1200" cap="none" spc="0" normalizeH="0" baseline="0" noProof="0">
                <a:ln>
                  <a:noFill/>
                </a:ln>
                <a:solidFill>
                  <a:prstClr val="black"/>
                </a:solidFill>
                <a:effectLst/>
                <a:uLnTx/>
                <a:uFillTx/>
                <a:latin typeface="Calibri" panose="020F0502020204030204"/>
                <a:ea typeface="+mn-ea"/>
                <a:cs typeface="+mn-cs"/>
              </a:rPr>
              <a:t>High</a:t>
            </a:r>
          </a:p>
        </p:txBody>
      </p:sp>
      <p:sp>
        <p:nvSpPr>
          <p:cNvPr id="35" name="Text Placeholder 10">
            <a:extLst>
              <a:ext uri="{FF2B5EF4-FFF2-40B4-BE49-F238E27FC236}">
                <a16:creationId xmlns:a16="http://schemas.microsoft.com/office/drawing/2014/main" id="{40DE7901-7530-487A-8BC2-E65DFFEF485D}"/>
              </a:ext>
            </a:extLst>
          </p:cNvPr>
          <p:cNvSpPr txBox="1">
            <a:spLocks/>
          </p:cNvSpPr>
          <p:nvPr/>
        </p:nvSpPr>
        <p:spPr>
          <a:xfrm>
            <a:off x="502014" y="2141388"/>
            <a:ext cx="5290874" cy="242961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Workload importance allows you to prioritize the queries that get access to resources. </a:t>
            </a: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b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helps ensure that high-business value work is executed first on a busy data warehouse.</a:t>
            </a:r>
          </a:p>
        </p:txBody>
      </p:sp>
      <p:sp>
        <p:nvSpPr>
          <p:cNvPr id="36" name="Rectangle 35">
            <a:extLst>
              <a:ext uri="{FF2B5EF4-FFF2-40B4-BE49-F238E27FC236}">
                <a16:creationId xmlns:a16="http://schemas.microsoft.com/office/drawing/2014/main" id="{AD70ACC5-1BFD-4ABB-B571-75D378045C86}"/>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45038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250"/>
                                        <p:tgtEl>
                                          <p:spTgt spid="83"/>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250"/>
                                        <p:tgtEl>
                                          <p:spTgt spid="85"/>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25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250"/>
                                        <p:tgtEl>
                                          <p:spTgt spid="8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50"/>
                                        <p:tgtEl>
                                          <p:spTgt spid="44"/>
                                        </p:tgtEl>
                                      </p:cBhvr>
                                    </p:animEffect>
                                  </p:childTnLst>
                                </p:cTn>
                              </p:par>
                            </p:childTnLst>
                          </p:cTn>
                        </p:par>
                        <p:par>
                          <p:cTn id="38" fill="hold">
                            <p:stCondLst>
                              <p:cond delay="175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250"/>
                                        <p:tgtEl>
                                          <p:spTgt spid="88"/>
                                        </p:tgtEl>
                                      </p:cBhvr>
                                    </p:animEffect>
                                  </p:childTnLst>
                                </p:cTn>
                              </p:par>
                            </p:childTnLst>
                          </p:cTn>
                        </p:par>
                        <p:par>
                          <p:cTn id="46" fill="hold">
                            <p:stCondLst>
                              <p:cond delay="2250"/>
                            </p:stCondLst>
                            <p:childTnLst>
                              <p:par>
                                <p:cTn id="47" presetID="10" presetClass="entr" presetSubtype="0"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250"/>
                                        <p:tgtEl>
                                          <p:spTgt spid="42"/>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250"/>
                                        <p:tgtEl>
                                          <p:spTgt spid="4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250"/>
                                        <p:tgtEl>
                                          <p:spTgt spid="90"/>
                                        </p:tgtEl>
                                      </p:cBhvr>
                                    </p:animEffect>
                                  </p:childTnLst>
                                </p:cTn>
                              </p:par>
                            </p:childTnLst>
                          </p:cTn>
                        </p:par>
                        <p:par>
                          <p:cTn id="58" fill="hold">
                            <p:stCondLst>
                              <p:cond delay="3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50"/>
                                        <p:tgtEl>
                                          <p:spTgt spid="4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250"/>
                                        <p:tgtEl>
                                          <p:spTgt spid="82"/>
                                        </p:tgtEl>
                                      </p:cBhvr>
                                    </p:animEffect>
                                  </p:childTnLst>
                                </p:cTn>
                              </p:par>
                            </p:childTnLst>
                          </p:cTn>
                        </p:par>
                        <p:par>
                          <p:cTn id="65" fill="hold">
                            <p:stCondLst>
                              <p:cond delay="3250"/>
                            </p:stCondLst>
                            <p:childTnLst>
                              <p:par>
                                <p:cTn id="66" presetID="10" presetClass="entr" presetSubtype="0" fill="hold" grpId="0" nodeType="after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26" presetClass="emph" presetSubtype="0" fill="hold" nodeType="withEffect">
                                  <p:stCondLst>
                                    <p:cond delay="0"/>
                                  </p:stCondLst>
                                  <p:childTnLst>
                                    <p:animEffect transition="out" filter="fade">
                                      <p:cBhvr>
                                        <p:cTn id="73" dur="500" tmFilter="0, 0; .2, .5; .8, .5; 1, 0"/>
                                        <p:tgtEl>
                                          <p:spTgt spid="96"/>
                                        </p:tgtEl>
                                      </p:cBhvr>
                                    </p:animEffect>
                                    <p:animScale>
                                      <p:cBhvr>
                                        <p:cTn id="74" dur="250" autoRev="1" fill="hold"/>
                                        <p:tgtEl>
                                          <p:spTgt spid="9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50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fade">
                                      <p:cBhvr>
                                        <p:cTn id="91" dur="1000"/>
                                        <p:tgtEl>
                                          <p:spTgt spid="103"/>
                                        </p:tgtEl>
                                      </p:cBhvr>
                                    </p:animEffect>
                                  </p:childTnLst>
                                </p:cTn>
                              </p:par>
                            </p:childTnLst>
                          </p:cTn>
                        </p:par>
                        <p:par>
                          <p:cTn id="92" fill="hold">
                            <p:stCondLst>
                              <p:cond delay="2500"/>
                            </p:stCondLst>
                            <p:childTnLst>
                              <p:par>
                                <p:cTn id="93" presetID="26" presetClass="emph" presetSubtype="0" fill="hold" grpId="1" nodeType="afterEffect">
                                  <p:stCondLst>
                                    <p:cond delay="0"/>
                                  </p:stCondLst>
                                  <p:childTnLst>
                                    <p:animEffect transition="out" filter="fade">
                                      <p:cBhvr>
                                        <p:cTn id="94" dur="1000" tmFilter="0, 0; .2, .5; .8, .5; 1, 0"/>
                                        <p:tgtEl>
                                          <p:spTgt spid="103"/>
                                        </p:tgtEl>
                                      </p:cBhvr>
                                    </p:animEffect>
                                    <p:animScale>
                                      <p:cBhvr>
                                        <p:cTn id="95" dur="500" autoRev="1" fill="hold"/>
                                        <p:tgtEl>
                                          <p:spTgt spid="103"/>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6" presetClass="emph" presetSubtype="0" fill="hold" grpId="1" nodeType="clickEffect">
                                  <p:stCondLst>
                                    <p:cond delay="0"/>
                                  </p:stCondLst>
                                  <p:childTnLst>
                                    <p:animEffect transition="out" filter="fade">
                                      <p:cBhvr>
                                        <p:cTn id="99" dur="500" tmFilter="0, 0; .2, .5; .8, .5; 1, 0"/>
                                        <p:tgtEl>
                                          <p:spTgt spid="83"/>
                                        </p:tgtEl>
                                      </p:cBhvr>
                                    </p:animEffect>
                                    <p:animScale>
                                      <p:cBhvr>
                                        <p:cTn id="100" dur="250" autoRev="1" fill="hold"/>
                                        <p:tgtEl>
                                          <p:spTgt spid="83"/>
                                        </p:tgtEl>
                                      </p:cBhvr>
                                      <p:by x="105000" y="105000"/>
                                    </p:animScale>
                                  </p:childTnLst>
                                </p:cTn>
                              </p:par>
                            </p:childTnLst>
                          </p:cTn>
                        </p:par>
                        <p:par>
                          <p:cTn id="101" fill="hold">
                            <p:stCondLst>
                              <p:cond delay="500"/>
                            </p:stCondLst>
                            <p:childTnLst>
                              <p:par>
                                <p:cTn id="102" presetID="10" presetClass="exit" presetSubtype="0" fill="hold" grpId="2" nodeType="afterEffect">
                                  <p:stCondLst>
                                    <p:cond delay="0"/>
                                  </p:stCondLst>
                                  <p:childTnLst>
                                    <p:animEffect transition="out" filter="fade">
                                      <p:cBhvr>
                                        <p:cTn id="103" dur="1000"/>
                                        <p:tgtEl>
                                          <p:spTgt spid="83"/>
                                        </p:tgtEl>
                                      </p:cBhvr>
                                    </p:animEffect>
                                    <p:set>
                                      <p:cBhvr>
                                        <p:cTn id="104" dur="1" fill="hold">
                                          <p:stCondLst>
                                            <p:cond delay="999"/>
                                          </p:stCondLst>
                                        </p:cTn>
                                        <p:tgtEl>
                                          <p:spTgt spid="83"/>
                                        </p:tgtEl>
                                        <p:attrNameLst>
                                          <p:attrName>style.visibility</p:attrName>
                                        </p:attrNameLst>
                                      </p:cBhvr>
                                      <p:to>
                                        <p:strVal val="hidden"/>
                                      </p:to>
                                    </p:set>
                                  </p:childTnLst>
                                </p:cTn>
                              </p:par>
                            </p:childTnLst>
                          </p:cTn>
                        </p:par>
                        <p:par>
                          <p:cTn id="105" fill="hold">
                            <p:stCondLst>
                              <p:cond delay="1500"/>
                            </p:stCondLst>
                            <p:childTnLst>
                              <p:par>
                                <p:cTn id="106" presetID="26" presetClass="emph" presetSubtype="0" fill="hold" nodeType="afterEffect">
                                  <p:stCondLst>
                                    <p:cond delay="0"/>
                                  </p:stCondLst>
                                  <p:childTnLst>
                                    <p:animEffect transition="out" filter="fade">
                                      <p:cBhvr>
                                        <p:cTn id="107" dur="1000" tmFilter="0, 0; .2, .5; .8, .5; 1, 0"/>
                                        <p:tgtEl>
                                          <p:spTgt spid="91"/>
                                        </p:tgtEl>
                                      </p:cBhvr>
                                    </p:animEffect>
                                    <p:animScale>
                                      <p:cBhvr>
                                        <p:cTn id="108" dur="500" autoRev="1" fill="hold"/>
                                        <p:tgtEl>
                                          <p:spTgt spid="91"/>
                                        </p:tgtEl>
                                      </p:cBhvr>
                                      <p:by x="105000" y="105000"/>
                                    </p:animScale>
                                  </p:childTnLst>
                                </p:cTn>
                              </p:par>
                            </p:childTnLst>
                          </p:cTn>
                        </p:par>
                        <p:par>
                          <p:cTn id="109" fill="hold">
                            <p:stCondLst>
                              <p:cond delay="2500"/>
                            </p:stCondLst>
                            <p:childTnLst>
                              <p:par>
                                <p:cTn id="110" presetID="1" presetClass="exit" presetSubtype="0" fill="hold" grpId="1" nodeType="afterEffect">
                                  <p:stCondLst>
                                    <p:cond delay="0"/>
                                  </p:stCondLst>
                                  <p:childTnLst>
                                    <p:set>
                                      <p:cBhvr>
                                        <p:cTn id="111" dur="1" fill="hold">
                                          <p:stCondLst>
                                            <p:cond delay="0"/>
                                          </p:stCondLst>
                                        </p:cTn>
                                        <p:tgtEl>
                                          <p:spTgt spid="97"/>
                                        </p:tgtEl>
                                        <p:attrNameLst>
                                          <p:attrName>style.visibility</p:attrName>
                                        </p:attrNameLst>
                                      </p:cBhvr>
                                      <p:to>
                                        <p:strVal val="hidden"/>
                                      </p:to>
                                    </p:set>
                                  </p:childTnLst>
                                </p:cTn>
                              </p:par>
                            </p:childTnLst>
                          </p:cTn>
                        </p:par>
                        <p:par>
                          <p:cTn id="112" fill="hold">
                            <p:stCondLst>
                              <p:cond delay="2500"/>
                            </p:stCondLst>
                            <p:childTnLst>
                              <p:par>
                                <p:cTn id="113" presetID="1" presetClass="exit" presetSubtype="0" fill="hold" nodeType="after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103"/>
                                        </p:tgtEl>
                                        <p:attrNameLst>
                                          <p:attrName>style.visibility</p:attrName>
                                        </p:attrNameLst>
                                      </p:cBhvr>
                                      <p:to>
                                        <p:strVal val="hidden"/>
                                      </p:to>
                                    </p:set>
                                  </p:childTnLst>
                                </p:cTn>
                              </p:par>
                            </p:childTnLst>
                          </p:cTn>
                        </p:par>
                        <p:par>
                          <p:cTn id="117" fill="hold">
                            <p:stCondLst>
                              <p:cond delay="2500"/>
                            </p:stCondLst>
                            <p:childTnLst>
                              <p:par>
                                <p:cTn id="118" presetID="37" presetClass="path" presetSubtype="0" accel="50000" decel="50000" fill="hold" grpId="1" nodeType="afterEffect">
                                  <p:stCondLst>
                                    <p:cond delay="0"/>
                                  </p:stCondLst>
                                  <p:childTnLst>
                                    <p:animMotion origin="layout" path="M 2.29167E-6 0.00023 L -0.09063 -0.11736 C -0.10951 -0.14398 -0.13776 -0.1581 -0.16758 -0.1581 C -0.2013 -0.1581 -0.22839 -0.14398 -0.24727 -0.11736 L -0.33776 0.00023 " pathEditMode="relative" rAng="0" ptsTypes="AAAAA">
                                      <p:cBhvr>
                                        <p:cTn id="119" dur="2000" fill="hold"/>
                                        <p:tgtEl>
                                          <p:spTgt spid="90"/>
                                        </p:tgtEl>
                                        <p:attrNameLst>
                                          <p:attrName>ppt_x</p:attrName>
                                          <p:attrName>ppt_y</p:attrName>
                                        </p:attrNameLst>
                                      </p:cBhvr>
                                      <p:rCtr x="-16888" y="-7917"/>
                                    </p:animMotion>
                                  </p:childTnLst>
                                </p:cTn>
                              </p:par>
                            </p:childTnLst>
                          </p:cTn>
                        </p:par>
                        <p:par>
                          <p:cTn id="120" fill="hold">
                            <p:stCondLst>
                              <p:cond delay="4500"/>
                            </p:stCondLst>
                            <p:childTnLst>
                              <p:par>
                                <p:cTn id="121" presetID="1" presetClass="entr" presetSubtype="0" fill="hold" grpId="0" nodeType="after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childTnLst>
                          </p:cTn>
                        </p:par>
                        <p:par>
                          <p:cTn id="123" fill="hold">
                            <p:stCondLst>
                              <p:cond delay="4500"/>
                            </p:stCondLst>
                            <p:childTnLst>
                              <p:par>
                                <p:cTn id="124" presetID="10" presetClass="entr" presetSubtype="0"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Effect transition="in" filter="fade">
                                      <p:cBhvr>
                                        <p:cTn id="126" dur="500"/>
                                        <p:tgtEl>
                                          <p:spTgt spid="9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animEffect transition="in" filter="fade">
                                      <p:cBhvr>
                                        <p:cTn id="129" dur="500"/>
                                        <p:tgtEl>
                                          <p:spTgt spid="95"/>
                                        </p:tgtEl>
                                      </p:cBhvr>
                                    </p:animEffect>
                                  </p:childTnLst>
                                </p:cTn>
                              </p:par>
                              <p:par>
                                <p:cTn id="130" presetID="10" presetClass="entr" presetSubtype="0" fill="hold" nodeType="withEffect">
                                  <p:stCondLst>
                                    <p:cond delay="0"/>
                                  </p:stCondLst>
                                  <p:childTnLst>
                                    <p:set>
                                      <p:cBhvr>
                                        <p:cTn id="131" dur="1" fill="hold">
                                          <p:stCondLst>
                                            <p:cond delay="0"/>
                                          </p:stCondLst>
                                        </p:cTn>
                                        <p:tgtEl>
                                          <p:spTgt spid="99"/>
                                        </p:tgtEl>
                                        <p:attrNameLst>
                                          <p:attrName>style.visibility</p:attrName>
                                        </p:attrNameLst>
                                      </p:cBhvr>
                                      <p:to>
                                        <p:strVal val="visible"/>
                                      </p:to>
                                    </p:set>
                                    <p:animEffect transition="in" filter="fade">
                                      <p:cBhvr>
                                        <p:cTn id="132" dur="500"/>
                                        <p:tgtEl>
                                          <p:spTgt spid="9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animEffect transition="in" filter="fade">
                                      <p:cBhvr>
                                        <p:cTn id="135" dur="500"/>
                                        <p:tgtEl>
                                          <p:spTgt spid="98"/>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46"/>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p:bldP spid="46" grpId="0" animBg="1"/>
      <p:bldP spid="46" grpId="1" animBg="1"/>
      <p:bldP spid="82" grpId="0"/>
      <p:bldP spid="82" grpId="1"/>
      <p:bldP spid="83" grpId="0" animBg="1"/>
      <p:bldP spid="83" grpId="1" animBg="1"/>
      <p:bldP spid="83" grpId="2" animBg="1"/>
      <p:bldP spid="84" grpId="0" animBg="1"/>
      <p:bldP spid="85" grpId="0" animBg="1"/>
      <p:bldP spid="86" grpId="0" animBg="1"/>
      <p:bldP spid="87" grpId="0" animBg="1"/>
      <p:bldP spid="88" grpId="0" animBg="1"/>
      <p:bldP spid="89" grpId="0" animBg="1"/>
      <p:bldP spid="90" grpId="0" animBg="1"/>
      <p:bldP spid="90" grpId="1" animBg="1"/>
      <p:bldP spid="93" grpId="0" animBg="1"/>
      <p:bldP spid="94" grpId="0" animBg="1"/>
      <p:bldP spid="95" grpId="0"/>
      <p:bldP spid="97" grpId="0"/>
      <p:bldP spid="97" grpId="1"/>
      <p:bldP spid="98" grpId="0"/>
      <p:bldP spid="100" grpId="0"/>
      <p:bldP spid="101" grpId="0"/>
      <p:bldP spid="102" grpId="0"/>
      <p:bldP spid="103" grpId="0"/>
      <p:bldP spid="103" grpId="1"/>
      <p:bldP spid="103"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idx="4294967295"/>
          </p:nvPr>
        </p:nvSpPr>
        <p:spPr>
          <a:xfrm>
            <a:off x="0" y="233363"/>
            <a:ext cx="11814175" cy="881062"/>
          </a:xfrm>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WORKLOAD isolation (Preview)</a:t>
            </a: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5290874"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Isolation allocates fixed resources to workloads within a data warehouse. These limits are strictly enforced for memory, and only enforced under load for CPU and IO.</a:t>
            </a:r>
          </a:p>
        </p:txBody>
      </p:sp>
      <p:sp>
        <p:nvSpPr>
          <p:cNvPr id="2" name="Rectangle 1">
            <a:extLst>
              <a:ext uri="{FF2B5EF4-FFF2-40B4-BE49-F238E27FC236}">
                <a16:creationId xmlns:a16="http://schemas.microsoft.com/office/drawing/2014/main" id="{D1364C19-EA03-4CEA-A07C-164FA8AE721D}"/>
              </a:ext>
            </a:extLst>
          </p:cNvPr>
          <p:cNvSpPr/>
          <p:nvPr/>
        </p:nvSpPr>
        <p:spPr>
          <a:xfrm>
            <a:off x="6105195" y="1571996"/>
            <a:ext cx="6217356" cy="2111133"/>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WORKLOAD</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group_name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MIN_PERCENTAGE_RESOURCE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CAP_PERCENTAGE_RESOURCE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MAX_CONCURRENCY </a:t>
            </a: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value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02832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35E0-060F-43FA-BA8B-5A77CCD8809F}"/>
              </a:ext>
            </a:extLst>
          </p:cNvPr>
          <p:cNvSpPr>
            <a:spLocks noGrp="1"/>
          </p:cNvSpPr>
          <p:nvPr>
            <p:ph type="title"/>
          </p:nvPr>
        </p:nvSpPr>
        <p:spPr/>
        <p:txBody>
          <a:bodyPr/>
          <a:lstStyle/>
          <a:p>
            <a:r>
              <a:rPr lang="en-US" dirty="0"/>
              <a:t>Performance Details Resources</a:t>
            </a:r>
          </a:p>
        </p:txBody>
      </p:sp>
      <p:sp>
        <p:nvSpPr>
          <p:cNvPr id="3" name="Text Placeholder 2">
            <a:extLst>
              <a:ext uri="{FF2B5EF4-FFF2-40B4-BE49-F238E27FC236}">
                <a16:creationId xmlns:a16="http://schemas.microsoft.com/office/drawing/2014/main" id="{3E040AF1-6E45-4EAE-A4AE-EC078F36A03A}"/>
              </a:ext>
            </a:extLst>
          </p:cNvPr>
          <p:cNvSpPr>
            <a:spLocks noGrp="1"/>
          </p:cNvSpPr>
          <p:nvPr>
            <p:ph type="body" sz="quarter" idx="10"/>
          </p:nvPr>
        </p:nvSpPr>
        <p:spPr>
          <a:xfrm>
            <a:off x="608660" y="1200630"/>
            <a:ext cx="11237870" cy="5996541"/>
          </a:xfrm>
        </p:spPr>
        <p:txBody>
          <a:bodyPr/>
          <a:lstStyle/>
          <a:p>
            <a:r>
              <a:rPr lang="en-US"/>
              <a:t>Gen2 GA</a:t>
            </a:r>
          </a:p>
          <a:p>
            <a:r>
              <a:rPr lang="en-US" sz="2448" dirty="0"/>
              <a:t>	</a:t>
            </a:r>
            <a:r>
              <a:rPr lang="en-US" sz="2448">
                <a:hlinkClick r:id="rId2"/>
              </a:rPr>
              <a:t>Turbocharge cloud analytics with Azure SQL Data Warehouse</a:t>
            </a:r>
            <a:endParaRPr lang="en-US" sz="2448"/>
          </a:p>
          <a:p>
            <a:r>
              <a:rPr lang="en-US" sz="2448"/>
              <a:t>	</a:t>
            </a:r>
            <a:r>
              <a:rPr lang="en-US" sz="2448">
                <a:hlinkClick r:id="rId3"/>
              </a:rPr>
              <a:t>Blazing fast data warehousing with Azure SQL Data Warehouse</a:t>
            </a:r>
            <a:endParaRPr lang="en-US" sz="2448" dirty="0"/>
          </a:p>
          <a:p>
            <a:endParaRPr lang="en-US" sz="2040" i="1"/>
          </a:p>
          <a:p>
            <a:r>
              <a:rPr lang="en-US"/>
              <a:t>Adaptive Caching</a:t>
            </a:r>
          </a:p>
          <a:p>
            <a:r>
              <a:rPr lang="en-US" sz="2448" dirty="0"/>
              <a:t>	</a:t>
            </a:r>
            <a:r>
              <a:rPr lang="en-US" sz="2448">
                <a:hlinkClick r:id="rId4"/>
              </a:rPr>
              <a:t>Adaptive caching powers Azure SQL Data Warehouse performance gains</a:t>
            </a:r>
            <a:endParaRPr lang="en-US" sz="2448" dirty="0"/>
          </a:p>
          <a:p>
            <a:endParaRPr lang="en-US" sz="2040" i="1"/>
          </a:p>
          <a:p>
            <a:r>
              <a:rPr lang="en-US"/>
              <a:t>Instant </a:t>
            </a:r>
            <a:r>
              <a:rPr lang="en-US" dirty="0"/>
              <a:t>data movement</a:t>
            </a:r>
          </a:p>
          <a:p>
            <a:r>
              <a:rPr lang="en-US" sz="2448" dirty="0"/>
              <a:t>	</a:t>
            </a:r>
            <a:r>
              <a:rPr lang="en-US" sz="2448" dirty="0">
                <a:hlinkClick r:id="rId5"/>
              </a:rPr>
              <a:t>Lightning fast query performance with Azure SQL Data Warehouse</a:t>
            </a:r>
            <a:endParaRPr lang="en-US" sz="2448" dirty="0"/>
          </a:p>
          <a:p>
            <a:endParaRPr lang="en-US" sz="2040"/>
          </a:p>
          <a:p>
            <a:r>
              <a:rPr lang="en-US" dirty="0" err="1"/>
              <a:t>GigaOm</a:t>
            </a:r>
            <a:r>
              <a:rPr lang="en-US"/>
              <a:t> Benchmarking Report</a:t>
            </a:r>
          </a:p>
          <a:p>
            <a:pPr>
              <a:spcBef>
                <a:spcPts val="587"/>
              </a:spcBef>
            </a:pPr>
            <a:r>
              <a:rPr lang="en-US" sz="2448" dirty="0"/>
              <a:t>	</a:t>
            </a:r>
            <a:r>
              <a:rPr lang="en-US" sz="2448" dirty="0">
                <a:hlinkClick r:id="rId6"/>
              </a:rPr>
              <a:t>https://gigaom.com/report/data-warehouse-in-the-cloud-benchmark/</a:t>
            </a:r>
            <a:endParaRPr lang="en-US" sz="2448" i="1" dirty="0"/>
          </a:p>
        </p:txBody>
      </p:sp>
    </p:spTree>
    <p:extLst>
      <p:ext uri="{BB962C8B-B14F-4D97-AF65-F5344CB8AC3E}">
        <p14:creationId xmlns:p14="http://schemas.microsoft.com/office/powerpoint/2010/main" val="966730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694"/>
          </a:xfrm>
        </p:spPr>
        <p:txBody>
          <a:bodyPr/>
          <a:lstStyle/>
          <a:p>
            <a:r>
              <a:rPr lang="en-US" dirty="0"/>
              <a:t>Security Enhancements</a:t>
            </a:r>
          </a:p>
        </p:txBody>
      </p:sp>
    </p:spTree>
    <p:extLst>
      <p:ext uri="{BB962C8B-B14F-4D97-AF65-F5344CB8AC3E}">
        <p14:creationId xmlns:p14="http://schemas.microsoft.com/office/powerpoint/2010/main" val="221754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913070"/>
          </a:xfrm>
        </p:spPr>
        <p:txBody>
          <a:bodyPr/>
          <a:lstStyle/>
          <a:p>
            <a:pPr lvl="1"/>
            <a:r>
              <a:rPr lang="en-US" sz="2040">
                <a:solidFill>
                  <a:srgbClr val="0078D7"/>
                </a:solidFill>
              </a:rPr>
              <a:t>Overview</a:t>
            </a:r>
            <a:endParaRPr lang="en-US" sz="1836"/>
          </a:p>
          <a:p>
            <a:pPr lvl="1"/>
            <a:r>
              <a:rPr lang="en-US" sz="1836"/>
              <a:t>Fine grained access control of specific rows in a database table</a:t>
            </a:r>
          </a:p>
          <a:p>
            <a:pPr lvl="1"/>
            <a:r>
              <a:rPr lang="en-US" sz="1836"/>
              <a:t>Help prevent unauthorized access when multiple users share the same tables</a:t>
            </a:r>
          </a:p>
          <a:p>
            <a:pPr lvl="1"/>
            <a:r>
              <a:rPr lang="en-US" sz="1836"/>
              <a:t>Eliminates need to implement connection filtering in multitenant applications</a:t>
            </a:r>
          </a:p>
          <a:p>
            <a:pPr lvl="1"/>
            <a:r>
              <a:rPr lang="en-US" sz="1836"/>
              <a:t>Administer via SQL Server Management Studio or SQL Server Data Tools</a:t>
            </a:r>
          </a:p>
          <a:p>
            <a:pPr lvl="1"/>
            <a:r>
              <a:rPr lang="en-US" sz="1836"/>
              <a:t>Easily locate enforcement logic inside the database and schema bound to the table </a:t>
            </a:r>
          </a:p>
        </p:txBody>
      </p:sp>
      <p:sp>
        <p:nvSpPr>
          <p:cNvPr id="3" name="Title 2"/>
          <p:cNvSpPr>
            <a:spLocks noGrp="1"/>
          </p:cNvSpPr>
          <p:nvPr>
            <p:ph type="title"/>
          </p:nvPr>
        </p:nvSpPr>
        <p:spPr/>
        <p:txBody>
          <a:bodyPr/>
          <a:lstStyle/>
          <a:p>
            <a:pPr lvl="0"/>
            <a:r>
              <a:rPr lang="en-US"/>
              <a:t>Row-level security (RLS)</a:t>
            </a:r>
          </a:p>
        </p:txBody>
      </p:sp>
      <p:sp>
        <p:nvSpPr>
          <p:cNvPr id="384" name="TextBox 383">
            <a:extLst>
              <a:ext uri="{FF2B5EF4-FFF2-40B4-BE49-F238E27FC236}">
                <a16:creationId xmlns:a16="http://schemas.microsoft.com/office/drawing/2014/main" id="{1C95366B-4866-4B35-8DEC-4DC048652A89}"/>
              </a:ext>
            </a:extLst>
          </p:cNvPr>
          <p:cNvSpPr txBox="1"/>
          <p:nvPr/>
        </p:nvSpPr>
        <p:spPr>
          <a:xfrm>
            <a:off x="7311606" y="3826260"/>
            <a:ext cx="1815942" cy="286306"/>
          </a:xfrm>
          <a:prstGeom prst="rect">
            <a:avLst/>
          </a:prstGeom>
          <a:noFill/>
        </p:spPr>
        <p:txBody>
          <a:bodyPr wrap="square" rtlCol="0">
            <a:spAutoFit/>
          </a:bodyPr>
          <a:lstStyle/>
          <a:p>
            <a:pPr algn="ctr" defTabSz="951304">
              <a:defRPr/>
            </a:pPr>
            <a:r>
              <a:rPr lang="en-US" sz="1224" kern="0">
                <a:solidFill>
                  <a:srgbClr val="0078D7"/>
                </a:solidFill>
                <a:latin typeface="Segoe UI"/>
              </a:rPr>
              <a:t>SQL Data Warehouse</a:t>
            </a:r>
          </a:p>
        </p:txBody>
      </p:sp>
      <p:sp>
        <p:nvSpPr>
          <p:cNvPr id="386" name="Freeform 228">
            <a:extLst>
              <a:ext uri="{FF2B5EF4-FFF2-40B4-BE49-F238E27FC236}">
                <a16:creationId xmlns:a16="http://schemas.microsoft.com/office/drawing/2014/main" id="{159113A2-0620-4FA9-9E91-9D35DB2164BC}"/>
              </a:ext>
            </a:extLst>
          </p:cNvPr>
          <p:cNvSpPr>
            <a:spLocks noEditPoints="1"/>
          </p:cNvSpPr>
          <p:nvPr/>
        </p:nvSpPr>
        <p:spPr bwMode="auto">
          <a:xfrm flipH="1">
            <a:off x="7756971" y="2549609"/>
            <a:ext cx="918429" cy="1208896"/>
          </a:xfrm>
          <a:prstGeom prst="can">
            <a:avLst>
              <a:gd name="adj" fmla="val 39781"/>
            </a:avLst>
          </a:prstGeom>
          <a:noFill/>
          <a:ln w="12700">
            <a:solidFill>
              <a:schemeClr val="tx2"/>
            </a:solidFill>
          </a:ln>
        </p:spPr>
        <p:txBody>
          <a:bodyPr vert="horz" wrap="square" lIns="93260" tIns="373041" rIns="93260" bIns="279781" numCol="1" anchor="ctr" anchorCtr="0" compatLnSpc="1">
            <a:prstTxWarp prst="textNoShape">
              <a:avLst/>
            </a:prstTxWarp>
          </a:bodyPr>
          <a:lstStyle/>
          <a:p>
            <a:pPr algn="ctr" defTabSz="951304">
              <a:spcBef>
                <a:spcPts val="612"/>
              </a:spcBef>
              <a:defRPr/>
            </a:pPr>
            <a:r>
              <a:rPr lang="en-US" sz="1071" kern="0">
                <a:solidFill>
                  <a:srgbClr val="0078D7"/>
                </a:solidFill>
                <a:latin typeface="Segoe UI"/>
                <a:cs typeface="Segoe UI Semibold" panose="020B0702040204020203" pitchFamily="34" charset="0"/>
              </a:rPr>
              <a:t>Customer 1</a:t>
            </a:r>
          </a:p>
          <a:p>
            <a:pPr algn="ctr" defTabSz="951304">
              <a:spcBef>
                <a:spcPts val="612"/>
              </a:spcBef>
              <a:defRPr/>
            </a:pPr>
            <a:r>
              <a:rPr lang="en-US" sz="1071" kern="0">
                <a:solidFill>
                  <a:srgbClr val="0078D7"/>
                </a:solidFill>
                <a:latin typeface="Segoe UI"/>
                <a:cs typeface="Segoe UI Semibold" panose="020B0702040204020203" pitchFamily="34" charset="0"/>
              </a:rPr>
              <a:t>Customer 2</a:t>
            </a:r>
          </a:p>
          <a:p>
            <a:pPr algn="ctr" defTabSz="951304">
              <a:spcBef>
                <a:spcPts val="612"/>
              </a:spcBef>
              <a:defRPr/>
            </a:pPr>
            <a:r>
              <a:rPr lang="en-US" sz="1071" kern="0">
                <a:solidFill>
                  <a:srgbClr val="0078D7"/>
                </a:solidFill>
                <a:latin typeface="Segoe UI"/>
                <a:cs typeface="Segoe UI Semibold" panose="020B0702040204020203" pitchFamily="34" charset="0"/>
              </a:rPr>
              <a:t>Customer 3</a:t>
            </a:r>
          </a:p>
        </p:txBody>
      </p:sp>
      <p:sp>
        <p:nvSpPr>
          <p:cNvPr id="387" name="Freeform 5">
            <a:extLst>
              <a:ext uri="{FF2B5EF4-FFF2-40B4-BE49-F238E27FC236}">
                <a16:creationId xmlns:a16="http://schemas.microsoft.com/office/drawing/2014/main" id="{75E05FA1-A334-4BDF-B3C7-E1A29B8872F6}"/>
              </a:ext>
            </a:extLst>
          </p:cNvPr>
          <p:cNvSpPr>
            <a:spLocks noEditPoints="1"/>
          </p:cNvSpPr>
          <p:nvPr/>
        </p:nvSpPr>
        <p:spPr bwMode="auto">
          <a:xfrm>
            <a:off x="9770197"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8" name="Freeform 5">
            <a:extLst>
              <a:ext uri="{FF2B5EF4-FFF2-40B4-BE49-F238E27FC236}">
                <a16:creationId xmlns:a16="http://schemas.microsoft.com/office/drawing/2014/main" id="{6AB05906-DFF7-4E90-95CF-6510DDD86B37}"/>
              </a:ext>
            </a:extLst>
          </p:cNvPr>
          <p:cNvSpPr>
            <a:spLocks noEditPoints="1"/>
          </p:cNvSpPr>
          <p:nvPr/>
        </p:nvSpPr>
        <p:spPr bwMode="auto">
          <a:xfrm>
            <a:off x="10468081"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89" name="Freeform 5">
            <a:extLst>
              <a:ext uri="{FF2B5EF4-FFF2-40B4-BE49-F238E27FC236}">
                <a16:creationId xmlns:a16="http://schemas.microsoft.com/office/drawing/2014/main" id="{A70AA77B-76E9-49E1-80EF-71E5BF6D853B}"/>
              </a:ext>
            </a:extLst>
          </p:cNvPr>
          <p:cNvSpPr>
            <a:spLocks noEditPoints="1"/>
          </p:cNvSpPr>
          <p:nvPr/>
        </p:nvSpPr>
        <p:spPr bwMode="auto">
          <a:xfrm>
            <a:off x="11165966" y="5318589"/>
            <a:ext cx="372537" cy="41624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cxnSp>
        <p:nvCxnSpPr>
          <p:cNvPr id="390" name="Connector: Elbow 389">
            <a:extLst>
              <a:ext uri="{FF2B5EF4-FFF2-40B4-BE49-F238E27FC236}">
                <a16:creationId xmlns:a16="http://schemas.microsoft.com/office/drawing/2014/main" id="{943E92F4-D2E6-4F8F-B7EC-ACB896388277}"/>
              </a:ext>
            </a:extLst>
          </p:cNvPr>
          <p:cNvCxnSpPr>
            <a:cxnSpLocks/>
            <a:endCxn id="387" idx="1"/>
          </p:cNvCxnSpPr>
          <p:nvPr/>
        </p:nvCxnSpPr>
        <p:spPr>
          <a:xfrm>
            <a:off x="8664393" y="3491027"/>
            <a:ext cx="1293587" cy="1827565"/>
          </a:xfrm>
          <a:prstGeom prst="bentConnector3">
            <a:avLst>
              <a:gd name="adj1" fmla="val 99692"/>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Connector: Elbow 390">
            <a:extLst>
              <a:ext uri="{FF2B5EF4-FFF2-40B4-BE49-F238E27FC236}">
                <a16:creationId xmlns:a16="http://schemas.microsoft.com/office/drawing/2014/main" id="{3D832834-EDE4-439B-A57C-4E21AE880C36}"/>
              </a:ext>
            </a:extLst>
          </p:cNvPr>
          <p:cNvCxnSpPr>
            <a:cxnSpLocks/>
            <a:endCxn id="388" idx="1"/>
          </p:cNvCxnSpPr>
          <p:nvPr/>
        </p:nvCxnSpPr>
        <p:spPr>
          <a:xfrm rot="16200000" flipH="1">
            <a:off x="8652272" y="3314996"/>
            <a:ext cx="2026722" cy="1980464"/>
          </a:xfrm>
          <a:prstGeom prst="bentConnector4">
            <a:avLst>
              <a:gd name="adj1" fmla="val -1083"/>
              <a:gd name="adj2" fmla="val 99939"/>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Connector: Elbow 391">
            <a:extLst>
              <a:ext uri="{FF2B5EF4-FFF2-40B4-BE49-F238E27FC236}">
                <a16:creationId xmlns:a16="http://schemas.microsoft.com/office/drawing/2014/main" id="{14F8F18A-DB43-47A7-952B-4EDDE0625FDE}"/>
              </a:ext>
            </a:extLst>
          </p:cNvPr>
          <p:cNvCxnSpPr>
            <a:cxnSpLocks/>
            <a:endCxn id="389" idx="1"/>
          </p:cNvCxnSpPr>
          <p:nvPr/>
        </p:nvCxnSpPr>
        <p:spPr>
          <a:xfrm>
            <a:off x="8675401" y="3047375"/>
            <a:ext cx="2678349" cy="2271214"/>
          </a:xfrm>
          <a:prstGeom prst="bentConnector3">
            <a:avLst>
              <a:gd name="adj1" fmla="val 99851"/>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3" name="Group 402">
            <a:extLst>
              <a:ext uri="{FF2B5EF4-FFF2-40B4-BE49-F238E27FC236}">
                <a16:creationId xmlns:a16="http://schemas.microsoft.com/office/drawing/2014/main" id="{0ED16065-2AF7-4490-A71F-11EB1DB0EA6B}"/>
              </a:ext>
            </a:extLst>
          </p:cNvPr>
          <p:cNvGrpSpPr/>
          <p:nvPr/>
        </p:nvGrpSpPr>
        <p:grpSpPr>
          <a:xfrm>
            <a:off x="11178102" y="4366663"/>
            <a:ext cx="349726" cy="349726"/>
            <a:chOff x="1517650" y="1863725"/>
            <a:chExt cx="177800" cy="177800"/>
          </a:xfrm>
        </p:grpSpPr>
        <p:sp>
          <p:nvSpPr>
            <p:cNvPr id="404" name="Oval 403">
              <a:extLst>
                <a:ext uri="{FF2B5EF4-FFF2-40B4-BE49-F238E27FC236}">
                  <a16:creationId xmlns:a16="http://schemas.microsoft.com/office/drawing/2014/main" id="{0ED75DC3-EE8B-490F-B6A8-67988FF922CE}"/>
                </a:ext>
              </a:extLst>
            </p:cNvPr>
            <p:cNvSpPr/>
            <p:nvPr/>
          </p:nvSpPr>
          <p:spPr bwMode="auto">
            <a:xfrm>
              <a:off x="1517650" y="1863725"/>
              <a:ext cx="177800" cy="177800"/>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5" name="Freeform 5">
              <a:extLst>
                <a:ext uri="{FF2B5EF4-FFF2-40B4-BE49-F238E27FC236}">
                  <a16:creationId xmlns:a16="http://schemas.microsoft.com/office/drawing/2014/main" id="{AFE96DDA-1171-47BE-8B4F-F9EDCA910B7B}"/>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444" name="Freeform 146">
            <a:extLst>
              <a:ext uri="{FF2B5EF4-FFF2-40B4-BE49-F238E27FC236}">
                <a16:creationId xmlns:a16="http://schemas.microsoft.com/office/drawing/2014/main" id="{DB6553E4-1A38-4014-A09B-68C245AFAA75}"/>
              </a:ext>
            </a:extLst>
          </p:cNvPr>
          <p:cNvSpPr>
            <a:spLocks noChangeAspect="1"/>
          </p:cNvSpPr>
          <p:nvPr/>
        </p:nvSpPr>
        <p:spPr bwMode="auto">
          <a:xfrm>
            <a:off x="6483890" y="2194305"/>
            <a:ext cx="3230591" cy="204596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nvGrpSpPr>
          <p:cNvPr id="445" name="Group 444">
            <a:extLst>
              <a:ext uri="{FF2B5EF4-FFF2-40B4-BE49-F238E27FC236}">
                <a16:creationId xmlns:a16="http://schemas.microsoft.com/office/drawing/2014/main" id="{1AF5E051-FCF0-4B51-99DC-CE18518776B0}"/>
              </a:ext>
            </a:extLst>
          </p:cNvPr>
          <p:cNvGrpSpPr/>
          <p:nvPr/>
        </p:nvGrpSpPr>
        <p:grpSpPr>
          <a:xfrm>
            <a:off x="9819707" y="4342839"/>
            <a:ext cx="272303" cy="397374"/>
            <a:chOff x="1103506" y="2567788"/>
            <a:chExt cx="405526" cy="591791"/>
          </a:xfrm>
        </p:grpSpPr>
        <p:sp>
          <p:nvSpPr>
            <p:cNvPr id="446" name="Freeform: Shape 445">
              <a:extLst>
                <a:ext uri="{FF2B5EF4-FFF2-40B4-BE49-F238E27FC236}">
                  <a16:creationId xmlns:a16="http://schemas.microsoft.com/office/drawing/2014/main" id="{552E53F7-03C5-4D78-B8F7-6773AFA1233F}"/>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47" name="Rectangle 446">
              <a:extLst>
                <a:ext uri="{FF2B5EF4-FFF2-40B4-BE49-F238E27FC236}">
                  <a16:creationId xmlns:a16="http://schemas.microsoft.com/office/drawing/2014/main" id="{7023A74E-89EB-48AA-A0D8-48E242B8D797}"/>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nvGrpSpPr>
          <p:cNvPr id="448" name="Group 447">
            <a:extLst>
              <a:ext uri="{FF2B5EF4-FFF2-40B4-BE49-F238E27FC236}">
                <a16:creationId xmlns:a16="http://schemas.microsoft.com/office/drawing/2014/main" id="{A16ABE9F-250E-4E75-AA09-00F0A71B57A2}"/>
              </a:ext>
            </a:extLst>
          </p:cNvPr>
          <p:cNvGrpSpPr/>
          <p:nvPr/>
        </p:nvGrpSpPr>
        <p:grpSpPr>
          <a:xfrm>
            <a:off x="10518198" y="4342839"/>
            <a:ext cx="272303" cy="397374"/>
            <a:chOff x="1103506" y="2567788"/>
            <a:chExt cx="405526" cy="591791"/>
          </a:xfrm>
        </p:grpSpPr>
        <p:sp>
          <p:nvSpPr>
            <p:cNvPr id="449" name="Freeform: Shape 448">
              <a:extLst>
                <a:ext uri="{FF2B5EF4-FFF2-40B4-BE49-F238E27FC236}">
                  <a16:creationId xmlns:a16="http://schemas.microsoft.com/office/drawing/2014/main" id="{499BECAC-0ED7-4BF5-9D3E-96536441676E}"/>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450" name="Rectangle 449">
              <a:extLst>
                <a:ext uri="{FF2B5EF4-FFF2-40B4-BE49-F238E27FC236}">
                  <a16:creationId xmlns:a16="http://schemas.microsoft.com/office/drawing/2014/main" id="{7F22FF22-3BEA-456C-B2F5-B2E80FE7180B}"/>
                </a:ext>
              </a:extLst>
            </p:cNvPr>
            <p:cNvSpPr/>
            <p:nvPr/>
          </p:nvSpPr>
          <p:spPr bwMode="auto">
            <a:xfrm>
              <a:off x="1103506" y="2816110"/>
              <a:ext cx="405526" cy="343469"/>
            </a:xfrm>
            <a:prstGeom prst="rect">
              <a:avLst/>
            </a:prstGeom>
            <a:solidFill>
              <a:schemeClr val="bg1">
                <a:lumMod val="95000"/>
              </a:schemeClr>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spTree>
    <p:extLst>
      <p:ext uri="{BB962C8B-B14F-4D97-AF65-F5344CB8AC3E}">
        <p14:creationId xmlns:p14="http://schemas.microsoft.com/office/powerpoint/2010/main" val="1785704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4"/>
          <p:cNvSpPr>
            <a:spLocks noGrp="1"/>
          </p:cNvSpPr>
          <p:nvPr>
            <p:ph type="body" sz="quarter" idx="10"/>
          </p:nvPr>
        </p:nvSpPr>
        <p:spPr>
          <a:xfrm>
            <a:off x="275482" y="1612911"/>
            <a:ext cx="3716960" cy="1689848"/>
          </a:xfrm>
        </p:spPr>
        <p:txBody>
          <a:bodyPr/>
          <a:lstStyle/>
          <a:p>
            <a:r>
              <a:rPr lang="en-US"/>
              <a:t>Create a security policy for row-level security</a:t>
            </a:r>
          </a:p>
          <a:p>
            <a:pPr lvl="1"/>
            <a:r>
              <a:rPr lang="en-US"/>
              <a:t>The following examples demonstrate the use of the CREATE SECURITY POLICY syntax</a:t>
            </a:r>
          </a:p>
        </p:txBody>
      </p:sp>
      <p:sp>
        <p:nvSpPr>
          <p:cNvPr id="3" name="Title 2"/>
          <p:cNvSpPr>
            <a:spLocks noGrp="1"/>
          </p:cNvSpPr>
          <p:nvPr>
            <p:ph type="title"/>
          </p:nvPr>
        </p:nvSpPr>
        <p:spPr/>
        <p:txBody>
          <a:bodyPr/>
          <a:lstStyle/>
          <a:p>
            <a:r>
              <a:rPr lang="en-US"/>
              <a:t>RLS - Create a security policy</a:t>
            </a:r>
          </a:p>
        </p:txBody>
      </p:sp>
      <p:sp>
        <p:nvSpPr>
          <p:cNvPr id="13" name="Text Placeholder 3">
            <a:extLst>
              <a:ext uri="{FF2B5EF4-FFF2-40B4-BE49-F238E27FC236}">
                <a16:creationId xmlns:a16="http://schemas.microsoft.com/office/drawing/2014/main" id="{FF14D0F7-8161-4FE0-BBAD-33DE9677D943}"/>
              </a:ext>
            </a:extLst>
          </p:cNvPr>
          <p:cNvSpPr txBox="1">
            <a:spLocks/>
          </p:cNvSpPr>
          <p:nvPr/>
        </p:nvSpPr>
        <p:spPr>
          <a:xfrm>
            <a:off x="4619078" y="1612911"/>
            <a:ext cx="7709654" cy="4733432"/>
          </a:xfrm>
          <a:prstGeom prst="rect">
            <a:avLst/>
          </a:prstGeom>
          <a:noFill/>
          <a:ln w="12700">
            <a:solidFill>
              <a:schemeClr val="tx2"/>
            </a:solidFill>
          </a:ln>
        </p:spPr>
        <p:txBody>
          <a:bodyPr vert="horz" wrap="square" lIns="149217" tIns="93260" rIns="149217" bIns="93260" rtlCol="0">
            <a:spAutoFit/>
          </a:bodyPr>
          <a:lstStyle>
            <a:defPPr>
              <a:defRPr lang="en-US"/>
            </a:defPPr>
            <a:lvl1pPr marR="0" indent="0" defTabSz="914367" fontAlgn="auto">
              <a:lnSpc>
                <a:spcPct val="100000"/>
              </a:lnSpc>
              <a:spcBef>
                <a:spcPts val="600"/>
              </a:spcBef>
              <a:spcAft>
                <a:spcPts val="0"/>
              </a:spcAft>
              <a:buClrTx/>
              <a:buSzPct val="90000"/>
              <a:buFont typeface="Arial" pitchFamily="34" charset="0"/>
              <a:buNone/>
              <a:tabLst/>
              <a:defRPr sz="1400" spc="0" baseline="0">
                <a:latin typeface="Consolas" panose="020B0609020204030204" pitchFamily="49" charset="0"/>
              </a:defRPr>
            </a:lvl1pPr>
            <a:lvl2pPr marL="572691" marR="0" indent="-236546" defTabSz="914367" fontAlgn="auto">
              <a:lnSpc>
                <a:spcPct val="90000"/>
              </a:lnSpc>
              <a:spcBef>
                <a:spcPct val="20000"/>
              </a:spcBef>
              <a:spcAft>
                <a:spcPts val="0"/>
              </a:spcAft>
              <a:buClrTx/>
              <a:buSzPct val="90000"/>
              <a:buFont typeface="Arial" pitchFamily="34" charset="0"/>
              <a:buChar char="•"/>
              <a:tabLst/>
              <a:defRPr sz="2353" spc="0" baseline="0"/>
            </a:lvl2pPr>
            <a:lvl3pPr marL="784338" marR="0" indent="-224097" defTabSz="914367" fontAlgn="auto">
              <a:lnSpc>
                <a:spcPct val="90000"/>
              </a:lnSpc>
              <a:spcBef>
                <a:spcPct val="20000"/>
              </a:spcBef>
              <a:spcAft>
                <a:spcPts val="0"/>
              </a:spcAft>
              <a:buClrTx/>
              <a:buSzPct val="90000"/>
              <a:buFont typeface="Arial" pitchFamily="34" charset="0"/>
              <a:buChar char="•"/>
              <a:tabLst/>
              <a:defRPr sz="1961" spc="0" baseline="0"/>
            </a:lvl3pPr>
            <a:lvl4pPr marL="1008435" marR="0" indent="-224097" defTabSz="914367" fontAlgn="auto">
              <a:lnSpc>
                <a:spcPct val="90000"/>
              </a:lnSpc>
              <a:spcBef>
                <a:spcPct val="20000"/>
              </a:spcBef>
              <a:spcAft>
                <a:spcPts val="0"/>
              </a:spcAft>
              <a:buClrTx/>
              <a:buSzPct val="90000"/>
              <a:buFont typeface="Arial" pitchFamily="34" charset="0"/>
              <a:buChar char="•"/>
              <a:tabLst/>
              <a:defRPr sz="1765" spc="0" baseline="0"/>
            </a:lvl4pPr>
            <a:lvl5pPr marL="1232531" marR="0" indent="-224097" defTabSz="914367" fontAlgn="auto">
              <a:lnSpc>
                <a:spcPct val="90000"/>
              </a:lnSpc>
              <a:spcBef>
                <a:spcPct val="20000"/>
              </a:spcBef>
              <a:spcAft>
                <a:spcPts val="0"/>
              </a:spcAft>
              <a:buClrTx/>
              <a:buSzPct val="90000"/>
              <a:buFont typeface="Arial" pitchFamily="34" charset="0"/>
              <a:buChar char="•"/>
              <a:tabLst/>
              <a:defRPr sz="1765"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sz="1224">
                <a:solidFill>
                  <a:srgbClr val="008000"/>
                </a:solidFill>
              </a:rPr>
              <a:t>-- The following syntax creates a security policy with a filter predicate for the Customer table</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SECURITY</a:t>
            </a:r>
            <a:r>
              <a:rPr lang="en-US" sz="1224">
                <a:solidFill>
                  <a:srgbClr val="000000"/>
                </a:solidFill>
              </a:rPr>
              <a:t> </a:t>
            </a:r>
            <a:r>
              <a:rPr lang="en-US" sz="1224">
                <a:solidFill>
                  <a:srgbClr val="0000FF"/>
                </a:solidFill>
              </a:rPr>
              <a:t>POLICY</a:t>
            </a:r>
            <a:r>
              <a:rPr lang="en-US" sz="1224">
                <a:solidFill>
                  <a:srgbClr val="000000"/>
                </a:solidFill>
              </a:rPr>
              <a:t> [</a:t>
            </a:r>
            <a:r>
              <a:rPr lang="en-US" sz="1224" err="1">
                <a:solidFill>
                  <a:srgbClr val="000000"/>
                </a:solidFill>
              </a:rPr>
              <a:t>FederatedSecurityPolicy</a:t>
            </a:r>
            <a:r>
              <a:rPr lang="en-US" sz="1224">
                <a:solidFill>
                  <a:srgbClr val="000000"/>
                </a:solidFill>
              </a:rPr>
              <a:t>] </a:t>
            </a:r>
          </a:p>
          <a:p>
            <a:r>
              <a:rPr lang="en-US" sz="1224">
                <a:solidFill>
                  <a:srgbClr val="0000FF"/>
                </a:solidFill>
              </a:rPr>
              <a:t>ADD</a:t>
            </a:r>
            <a:r>
              <a:rPr lang="en-US" sz="1224">
                <a:solidFill>
                  <a:srgbClr val="000000"/>
                </a:solidFill>
              </a:rPr>
              <a:t> </a:t>
            </a:r>
            <a:r>
              <a:rPr lang="en-US" sz="1224">
                <a:solidFill>
                  <a:srgbClr val="0000FF"/>
                </a:solidFill>
              </a:rPr>
              <a:t>FILTER</a:t>
            </a:r>
            <a:r>
              <a:rPr lang="en-US" sz="1224">
                <a:solidFill>
                  <a:srgbClr val="000000"/>
                </a:solidFill>
              </a:rPr>
              <a:t> </a:t>
            </a:r>
            <a:r>
              <a:rPr lang="en-US" sz="1224">
                <a:solidFill>
                  <a:srgbClr val="0000FF"/>
                </a:solidFill>
              </a:rPr>
              <a:t>PREDICATE</a:t>
            </a:r>
            <a:r>
              <a:rPr lang="en-US" sz="1224">
                <a:solidFill>
                  <a:srgbClr val="000000"/>
                </a:solidFill>
              </a:rPr>
              <a:t> [</a:t>
            </a:r>
            <a:r>
              <a:rPr lang="en-US" sz="1224" err="1">
                <a:solidFill>
                  <a:srgbClr val="000000"/>
                </a:solidFill>
              </a:rPr>
              <a:t>rls</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fn_securitypredicate</a:t>
            </a:r>
            <a:r>
              <a:rPr lang="en-US" sz="1224">
                <a:solidFill>
                  <a:srgbClr val="000000"/>
                </a:solidFill>
              </a:rPr>
              <a:t>]</a:t>
            </a:r>
            <a:r>
              <a:rPr lang="en-US" sz="1224">
                <a:solidFill>
                  <a:srgbClr val="808080"/>
                </a:solidFill>
              </a:rPr>
              <a:t>(</a:t>
            </a:r>
            <a:r>
              <a:rPr lang="en-US" sz="1224">
                <a:solidFill>
                  <a:srgbClr val="000000"/>
                </a:solidFill>
              </a:rPr>
              <a:t>[</a:t>
            </a:r>
            <a:r>
              <a:rPr lang="en-US" sz="1224" err="1">
                <a:solidFill>
                  <a:srgbClr val="000000"/>
                </a:solidFill>
              </a:rPr>
              <a:t>CustomerId</a:t>
            </a:r>
            <a:r>
              <a:rPr lang="en-US" sz="1224">
                <a:solidFill>
                  <a:srgbClr val="000000"/>
                </a:solidFill>
              </a:rPr>
              <a:t>]</a:t>
            </a:r>
            <a:r>
              <a:rPr lang="en-US" sz="1224">
                <a:solidFill>
                  <a:srgbClr val="808080"/>
                </a:solidFill>
              </a:rPr>
              <a:t>)</a:t>
            </a:r>
            <a:r>
              <a:rPr lang="en-US" sz="1224">
                <a:solidFill>
                  <a:srgbClr val="000000"/>
                </a:solidFill>
              </a:rPr>
              <a:t> </a:t>
            </a:r>
          </a:p>
          <a:p>
            <a:r>
              <a:rPr lang="en-US" sz="1224">
                <a:solidFill>
                  <a:srgbClr val="0000FF"/>
                </a:solidFill>
              </a:rPr>
              <a:t>ON</a:t>
            </a:r>
            <a:r>
              <a:rPr lang="en-US" sz="1224">
                <a:solidFill>
                  <a:srgbClr val="000000"/>
                </a:solidFill>
              </a:rPr>
              <a:t> [dbo]</a:t>
            </a:r>
            <a:r>
              <a:rPr lang="en-US" sz="1224">
                <a:solidFill>
                  <a:srgbClr val="808080"/>
                </a:solidFill>
              </a:rPr>
              <a:t>.</a:t>
            </a:r>
            <a:r>
              <a:rPr lang="en-US" sz="1224">
                <a:solidFill>
                  <a:srgbClr val="000000"/>
                </a:solidFill>
              </a:rPr>
              <a:t>[Customer]</a:t>
            </a:r>
            <a:r>
              <a:rPr lang="en-US" sz="1224">
                <a:solidFill>
                  <a:srgbClr val="808080"/>
                </a:solidFill>
              </a:rPr>
              <a:t>;</a:t>
            </a:r>
            <a:endParaRPr lang="en-US" sz="1224">
              <a:solidFill>
                <a:srgbClr val="000000"/>
              </a:solidFill>
            </a:endParaRPr>
          </a:p>
          <a:p>
            <a:endParaRPr lang="en-US" sz="1224">
              <a:solidFill>
                <a:srgbClr val="000000"/>
              </a:solidFill>
            </a:endParaRPr>
          </a:p>
          <a:p>
            <a:r>
              <a:rPr lang="en-US" sz="1224">
                <a:solidFill>
                  <a:srgbClr val="008000"/>
                </a:solidFill>
              </a:rPr>
              <a:t>-- Create a new schema and predicate function, which will use the application user ID stored in CONTEXT_INFO to filter rows.</a:t>
            </a:r>
            <a:endParaRPr lang="en-US" sz="1224">
              <a:solidFill>
                <a:srgbClr val="000000"/>
              </a:solidFill>
            </a:endParaRPr>
          </a:p>
          <a:p>
            <a:r>
              <a:rPr lang="en-US" sz="1224">
                <a:solidFill>
                  <a:srgbClr val="0000FF"/>
                </a:solidFill>
              </a:rPr>
              <a:t>CREATE</a:t>
            </a:r>
            <a:r>
              <a:rPr lang="en-US" sz="1224">
                <a:solidFill>
                  <a:srgbClr val="000000"/>
                </a:solidFill>
              </a:rPr>
              <a:t> </a:t>
            </a:r>
            <a:r>
              <a:rPr lang="en-US" sz="1224">
                <a:solidFill>
                  <a:srgbClr val="0000FF"/>
                </a:solidFill>
              </a:rPr>
              <a:t>FUNCTION</a:t>
            </a:r>
            <a:r>
              <a:rPr lang="en-US" sz="1224">
                <a:solidFill>
                  <a:srgbClr val="000000"/>
                </a:solidFill>
              </a:rPr>
              <a:t> </a:t>
            </a:r>
            <a:r>
              <a:rPr lang="en-US" sz="1224" err="1">
                <a:solidFill>
                  <a:srgbClr val="000000"/>
                </a:solidFill>
              </a:rPr>
              <a:t>rls</a:t>
            </a:r>
            <a:r>
              <a:rPr lang="en-US" sz="1224" err="1">
                <a:solidFill>
                  <a:srgbClr val="808080"/>
                </a:solidFill>
              </a:rPr>
              <a:t>.</a:t>
            </a:r>
            <a:r>
              <a:rPr lang="en-US" sz="1224" err="1">
                <a:solidFill>
                  <a:srgbClr val="000000"/>
                </a:solidFill>
              </a:rPr>
              <a:t>fn_securitypredicate</a:t>
            </a:r>
            <a:r>
              <a:rPr lang="en-US" sz="1224">
                <a:solidFill>
                  <a:srgbClr val="0000FF"/>
                </a:solidFill>
              </a:rPr>
              <a:t> </a:t>
            </a:r>
            <a:r>
              <a:rPr lang="en-US" sz="1224">
                <a:solidFill>
                  <a:srgbClr val="808080"/>
                </a:solidFill>
              </a:rPr>
              <a:t>(</a:t>
            </a:r>
            <a:r>
              <a:rPr lang="en-US" sz="1224">
                <a:solidFill>
                  <a:srgbClr val="000000"/>
                </a:solidFill>
              </a:rPr>
              <a:t>@</a:t>
            </a:r>
            <a:r>
              <a:rPr lang="en-US" sz="1224" err="1">
                <a:solidFill>
                  <a:srgbClr val="000000"/>
                </a:solidFill>
              </a:rPr>
              <a:t>AppUserId</a:t>
            </a:r>
            <a:r>
              <a:rPr lang="en-US" sz="1224">
                <a:solidFill>
                  <a:srgbClr val="000000"/>
                </a:solidFill>
              </a:rPr>
              <a:t> </a:t>
            </a:r>
            <a:r>
              <a:rPr lang="en-US" sz="1224">
                <a:solidFill>
                  <a:srgbClr val="0000FF"/>
                </a:solidFill>
              </a:rPr>
              <a:t>int</a:t>
            </a:r>
            <a:r>
              <a:rPr lang="en-US" sz="1224">
                <a:solidFill>
                  <a:srgbClr val="808080"/>
                </a:solidFill>
              </a:rPr>
              <a:t>)</a:t>
            </a:r>
            <a:r>
              <a:rPr lang="en-US" sz="1224">
                <a:solidFill>
                  <a:srgbClr val="000000"/>
                </a:solidFill>
              </a:rPr>
              <a:t>     </a:t>
            </a:r>
          </a:p>
          <a:p>
            <a:r>
              <a:rPr lang="en-US" sz="1224">
                <a:solidFill>
                  <a:srgbClr val="0000FF"/>
                </a:solidFill>
              </a:rPr>
              <a:t>RETURNS</a:t>
            </a:r>
            <a:r>
              <a:rPr lang="en-US" sz="1224">
                <a:solidFill>
                  <a:srgbClr val="000000"/>
                </a:solidFill>
              </a:rPr>
              <a:t> </a:t>
            </a:r>
            <a:r>
              <a:rPr lang="en-US" sz="1224">
                <a:solidFill>
                  <a:srgbClr val="0000FF"/>
                </a:solidFill>
              </a:rPr>
              <a:t>TABLE</a:t>
            </a:r>
            <a:r>
              <a:rPr lang="en-US" sz="1224">
                <a:solidFill>
                  <a:srgbClr val="000000"/>
                </a:solidFill>
              </a:rPr>
              <a:t>     </a:t>
            </a:r>
          </a:p>
          <a:p>
            <a:r>
              <a:rPr lang="en-US" sz="1224">
                <a:solidFill>
                  <a:srgbClr val="0000FF"/>
                </a:solidFill>
              </a:rPr>
              <a:t>WITH</a:t>
            </a:r>
            <a:r>
              <a:rPr lang="en-US" sz="1224">
                <a:solidFill>
                  <a:srgbClr val="000000"/>
                </a:solidFill>
              </a:rPr>
              <a:t> </a:t>
            </a:r>
            <a:r>
              <a:rPr lang="en-US" sz="1224">
                <a:solidFill>
                  <a:srgbClr val="0000FF"/>
                </a:solidFill>
              </a:rPr>
              <a:t>SCHEMABINDING</a:t>
            </a:r>
            <a:r>
              <a:rPr lang="en-US" sz="1224">
                <a:solidFill>
                  <a:srgbClr val="000000"/>
                </a:solidFill>
              </a:rPr>
              <a:t> </a:t>
            </a:r>
          </a:p>
          <a:p>
            <a:r>
              <a:rPr lang="en-US" sz="1224">
                <a:solidFill>
                  <a:srgbClr val="0000FF"/>
                </a:solidFill>
              </a:rPr>
              <a:t>AS</a:t>
            </a:r>
            <a:r>
              <a:rPr lang="en-US" sz="1224">
                <a:solidFill>
                  <a:srgbClr val="000000"/>
                </a:solidFill>
              </a:rPr>
              <a:t>     </a:t>
            </a:r>
          </a:p>
          <a:p>
            <a:r>
              <a:rPr lang="en-US" sz="1224">
                <a:solidFill>
                  <a:srgbClr val="0000FF"/>
                </a:solidFill>
              </a:rPr>
              <a:t>RETURN </a:t>
            </a:r>
            <a:r>
              <a:rPr lang="en-US" sz="1224">
                <a:solidFill>
                  <a:srgbClr val="808080"/>
                </a:solidFill>
              </a:rPr>
              <a:t>(</a:t>
            </a:r>
            <a:endParaRPr lang="en-US" sz="1224">
              <a:solidFill>
                <a:srgbClr val="000000"/>
              </a:solidFill>
            </a:endParaRPr>
          </a:p>
          <a:p>
            <a:r>
              <a:rPr lang="en-US" sz="1224">
                <a:solidFill>
                  <a:srgbClr val="0000FF"/>
                </a:solidFill>
              </a:rPr>
              <a:t>SELECT</a:t>
            </a:r>
            <a:r>
              <a:rPr lang="en-US" sz="1224">
                <a:solidFill>
                  <a:srgbClr val="000000"/>
                </a:solidFill>
              </a:rPr>
              <a:t> 1 </a:t>
            </a:r>
            <a:r>
              <a:rPr lang="en-US" sz="1224">
                <a:solidFill>
                  <a:srgbClr val="0000FF"/>
                </a:solidFill>
              </a:rPr>
              <a:t>AS</a:t>
            </a:r>
            <a:r>
              <a:rPr lang="en-US" sz="1224">
                <a:solidFill>
                  <a:srgbClr val="000000"/>
                </a:solidFill>
              </a:rPr>
              <a:t> </a:t>
            </a:r>
            <a:r>
              <a:rPr lang="en-US" sz="1224" err="1">
                <a:solidFill>
                  <a:srgbClr val="000000"/>
                </a:solidFill>
              </a:rPr>
              <a:t>fn_securitypredicate_result</a:t>
            </a:r>
            <a:r>
              <a:rPr lang="en-US" sz="1224">
                <a:solidFill>
                  <a:srgbClr val="000000"/>
                </a:solidFill>
              </a:rPr>
              <a:t>     </a:t>
            </a:r>
          </a:p>
          <a:p>
            <a:r>
              <a:rPr lang="en-US" sz="1224">
                <a:solidFill>
                  <a:srgbClr val="0000FF"/>
                </a:solidFill>
              </a:rPr>
              <a:t>WHERE</a:t>
            </a:r>
            <a:r>
              <a:rPr lang="en-US" sz="1224">
                <a:solidFill>
                  <a:srgbClr val="000000"/>
                </a:solidFill>
              </a:rPr>
              <a:t>         </a:t>
            </a:r>
          </a:p>
          <a:p>
            <a:r>
              <a:rPr lang="en-US" sz="1224">
                <a:solidFill>
                  <a:srgbClr val="FF00FF"/>
                </a:solidFill>
              </a:rPr>
              <a:t>DATABASE_PRINCIPAL_ID</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DATABASE_PRINCIPAL_ID</a:t>
            </a:r>
            <a:r>
              <a:rPr lang="en-US" sz="1224">
                <a:solidFill>
                  <a:srgbClr val="808080"/>
                </a:solidFill>
              </a:rPr>
              <a:t>(</a:t>
            </a:r>
            <a:r>
              <a:rPr lang="en-US" sz="1224">
                <a:solidFill>
                  <a:srgbClr val="FF0000"/>
                </a:solidFill>
              </a:rPr>
              <a:t>'dbo'</a:t>
            </a:r>
            <a:r>
              <a:rPr lang="en-US" sz="1224">
                <a:solidFill>
                  <a:srgbClr val="808080"/>
                </a:solidFill>
              </a:rPr>
              <a:t>)</a:t>
            </a:r>
            <a:r>
              <a:rPr lang="en-US" sz="1224">
                <a:solidFill>
                  <a:srgbClr val="000000"/>
                </a:solidFill>
              </a:rPr>
              <a:t> </a:t>
            </a:r>
            <a:r>
              <a:rPr lang="en-US" sz="1224">
                <a:solidFill>
                  <a:srgbClr val="008000"/>
                </a:solidFill>
              </a:rPr>
              <a:t>-- application context         </a:t>
            </a:r>
            <a:endParaRPr lang="en-US" sz="1224">
              <a:solidFill>
                <a:srgbClr val="000000"/>
              </a:solidFill>
            </a:endParaRPr>
          </a:p>
          <a:p>
            <a:r>
              <a:rPr lang="en-US" sz="1224">
                <a:solidFill>
                  <a:srgbClr val="808080"/>
                </a:solidFill>
              </a:rPr>
              <a:t>AND</a:t>
            </a:r>
            <a:r>
              <a:rPr lang="en-US" sz="1224">
                <a:solidFill>
                  <a:srgbClr val="000000"/>
                </a:solidFill>
              </a:rPr>
              <a:t> </a:t>
            </a:r>
            <a:r>
              <a:rPr lang="en-US" sz="1224">
                <a:solidFill>
                  <a:srgbClr val="FF00FF"/>
                </a:solidFill>
              </a:rPr>
              <a:t>CONTEXT_INFO</a:t>
            </a:r>
            <a:r>
              <a:rPr lang="en-US" sz="1224">
                <a:solidFill>
                  <a:srgbClr val="808080"/>
                </a:solidFill>
              </a:rPr>
              <a:t>()</a:t>
            </a:r>
            <a:r>
              <a:rPr lang="en-US" sz="1224">
                <a:solidFill>
                  <a:srgbClr val="000000"/>
                </a:solidFill>
              </a:rPr>
              <a:t> </a:t>
            </a:r>
            <a:r>
              <a:rPr lang="en-US" sz="1224">
                <a:solidFill>
                  <a:srgbClr val="808080"/>
                </a:solidFill>
              </a:rPr>
              <a:t>=</a:t>
            </a:r>
            <a:r>
              <a:rPr lang="en-US" sz="1224">
                <a:solidFill>
                  <a:srgbClr val="000000"/>
                </a:solidFill>
              </a:rPr>
              <a:t> </a:t>
            </a:r>
            <a:r>
              <a:rPr lang="en-US" sz="1224">
                <a:solidFill>
                  <a:srgbClr val="FF00FF"/>
                </a:solidFill>
              </a:rPr>
              <a:t>CONVERT</a:t>
            </a:r>
            <a:r>
              <a:rPr lang="en-US" sz="1224">
                <a:solidFill>
                  <a:srgbClr val="808080"/>
                </a:solidFill>
              </a:rPr>
              <a:t>(</a:t>
            </a:r>
            <a:r>
              <a:rPr lang="en-US" sz="1224">
                <a:solidFill>
                  <a:srgbClr val="0000FF"/>
                </a:solidFill>
              </a:rPr>
              <a:t>VARBINARY</a:t>
            </a:r>
            <a:r>
              <a:rPr lang="en-US" sz="1224">
                <a:solidFill>
                  <a:srgbClr val="808080"/>
                </a:solidFill>
              </a:rPr>
              <a:t>(</a:t>
            </a:r>
            <a:r>
              <a:rPr lang="en-US" sz="1224">
                <a:solidFill>
                  <a:srgbClr val="000000"/>
                </a:solidFill>
              </a:rPr>
              <a:t>128</a:t>
            </a:r>
            <a:r>
              <a:rPr lang="en-US" sz="1224">
                <a:solidFill>
                  <a:srgbClr val="808080"/>
                </a:solidFill>
              </a:rPr>
              <a:t>),</a:t>
            </a:r>
            <a:r>
              <a:rPr lang="en-US" sz="1224">
                <a:solidFill>
                  <a:srgbClr val="000000"/>
                </a:solidFill>
              </a:rPr>
              <a:t> @</a:t>
            </a:r>
            <a:r>
              <a:rPr lang="en-US" sz="1224" err="1">
                <a:solidFill>
                  <a:srgbClr val="000000"/>
                </a:solidFill>
              </a:rPr>
              <a:t>AppUserId</a:t>
            </a:r>
            <a:r>
              <a:rPr lang="en-US" sz="1224">
                <a:solidFill>
                  <a:srgbClr val="808080"/>
                </a:solidFill>
              </a:rPr>
              <a:t>));</a:t>
            </a:r>
            <a:r>
              <a:rPr lang="en-US" sz="1224">
                <a:solidFill>
                  <a:srgbClr val="000000"/>
                </a:solidFill>
              </a:rPr>
              <a:t> </a:t>
            </a:r>
          </a:p>
          <a:p>
            <a:r>
              <a:rPr lang="en-US" sz="1224">
                <a:solidFill>
                  <a:srgbClr val="0000FF"/>
                </a:solidFill>
              </a:rPr>
              <a:t>GO</a:t>
            </a:r>
            <a:endParaRPr lang="en-US" sz="1224">
              <a:solidFill>
                <a:srgbClr val="000000"/>
              </a:solidFill>
            </a:endParaRPr>
          </a:p>
        </p:txBody>
      </p:sp>
    </p:spTree>
    <p:extLst>
      <p:ext uri="{BB962C8B-B14F-4D97-AF65-F5344CB8AC3E}">
        <p14:creationId xmlns:p14="http://schemas.microsoft.com/office/powerpoint/2010/main" val="11597871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030260" y="2420525"/>
            <a:ext cx="3720172"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3406592" y="2652480"/>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9422973" y="250555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5420373" cy="1819088"/>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FUNCTION</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 </a:t>
            </a:r>
            <a:r>
              <a:rPr lang="en-US" sz="1122">
                <a:solidFill>
                  <a:srgbClr val="0000FF"/>
                </a:solidFill>
                <a:latin typeface="Consolas" panose="020B0609020204030204" pitchFamily="49" charset="0"/>
              </a:rPr>
              <a:t>int</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RETURNS</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SCHEMABINDING</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AS</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return</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SELECT</a:t>
            </a:r>
            <a:r>
              <a:rPr lang="en-US" sz="1122">
                <a:solidFill>
                  <a:srgbClr val="000000"/>
                </a:solidFill>
                <a:latin typeface="Consolas" panose="020B0609020204030204" pitchFamily="49" charset="0"/>
              </a:rPr>
              <a:t> 1 </a:t>
            </a:r>
            <a:r>
              <a:rPr lang="en-US" sz="1122">
                <a:solidFill>
                  <a:srgbClr val="0000FF"/>
                </a:solidFill>
                <a:latin typeface="Consolas" panose="020B0609020204030204" pitchFamily="49" charset="0"/>
              </a:rPr>
              <a:t>as</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fn_securitypredicate_result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FROM</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StaffDuties</a:t>
            </a:r>
            <a:r>
              <a:rPr lang="en-US" sz="1122">
                <a:solidFill>
                  <a:srgbClr val="000000"/>
                </a:solidFill>
                <a:latin typeface="Consolas" panose="020B0609020204030204" pitchFamily="49" charset="0"/>
              </a:rPr>
              <a:t> d </a:t>
            </a:r>
            <a:r>
              <a:rPr lang="en-US" sz="1122">
                <a:solidFill>
                  <a:srgbClr val="808080"/>
                </a:solidFill>
                <a:latin typeface="Consolas" panose="020B0609020204030204" pitchFamily="49" charset="0"/>
              </a:rPr>
              <a:t>INNER</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JOIN</a:t>
            </a:r>
            <a:r>
              <a:rPr lang="en-US" sz="1122">
                <a:solidFill>
                  <a:srgbClr val="000000"/>
                </a:solidFill>
                <a:latin typeface="Consolas" panose="020B0609020204030204" pitchFamily="49" charset="0"/>
              </a:rPr>
              <a:t> Employees e </a:t>
            </a:r>
          </a:p>
          <a:p>
            <a:r>
              <a:rPr lang="fi-FI" sz="1122">
                <a:solidFill>
                  <a:srgbClr val="000000"/>
                </a:solidFill>
                <a:latin typeface="Consolas" panose="020B0609020204030204" pitchFamily="49" charset="0"/>
              </a:rPr>
              <a:t>        </a:t>
            </a:r>
            <a:r>
              <a:rPr lang="fi-FI" sz="1122">
                <a:solidFill>
                  <a:srgbClr val="0000FF"/>
                </a:solidFill>
                <a:latin typeface="Consolas" panose="020B0609020204030204" pitchFamily="49" charset="0"/>
              </a:rPr>
              <a:t>ON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 </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e</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EmpId</a:t>
            </a:r>
            <a:r>
              <a:rPr lang="fi-FI" sz="1122">
                <a:solidFill>
                  <a:srgbClr val="808080"/>
                </a:solidFill>
                <a:latin typeface="Consolas" panose="020B0609020204030204" pitchFamily="49" charset="0"/>
              </a:rPr>
              <a:t>)</a:t>
            </a:r>
            <a:r>
              <a:rPr lang="fi-FI" sz="1122">
                <a:solidFill>
                  <a:srgbClr val="000000"/>
                </a:solidFill>
                <a:latin typeface="Consolas" panose="020B0609020204030204" pitchFamily="49" charset="0"/>
              </a:rPr>
              <a:t> </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WHERE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e</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UserSID</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FF00FF"/>
                </a:solidFill>
                <a:latin typeface="Consolas" panose="020B0609020204030204" pitchFamily="49" charset="0"/>
              </a:rPr>
              <a:t>SUSER_SID</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AND</a:t>
            </a:r>
            <a:r>
              <a:rPr lang="en-US" sz="1122">
                <a:solidFill>
                  <a:srgbClr val="000000"/>
                </a:solidFill>
                <a:latin typeface="Consolas" panose="020B0609020204030204" pitchFamily="49" charset="0"/>
              </a:rPr>
              <a:t> @wing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endParaRPr lang="en-US" sz="1122">
              <a:solidFill>
                <a:srgbClr val="000000"/>
              </a:solidFill>
              <a:latin typeface="Consolas" panose="020B0609020204030204" pitchFamily="49" charset="0"/>
            </a:endParaRPr>
          </a:p>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SECURITY</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POLICY</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SecPol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ADD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FILTER</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PREDICATE</a:t>
            </a:r>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dbo</a:t>
            </a:r>
            <a:r>
              <a:rPr lang="en-US" sz="1122" err="1">
                <a:solidFill>
                  <a:srgbClr val="808080"/>
                </a:solidFill>
                <a:latin typeface="Consolas" panose="020B0609020204030204" pitchFamily="49" charset="0"/>
              </a:rPr>
              <a:t>.</a:t>
            </a:r>
            <a:r>
              <a:rPr lang="en-US" sz="1122" err="1">
                <a:solidFill>
                  <a:srgbClr val="000000"/>
                </a:solidFill>
                <a:latin typeface="Consolas" panose="020B0609020204030204" pitchFamily="49" charset="0"/>
              </a:rPr>
              <a:t>fn_securitypredicate</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Wing</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000000"/>
                </a:solidFill>
                <a:latin typeface="Consolas" panose="020B0609020204030204" pitchFamily="49" charset="0"/>
              </a:rPr>
              <a:t> Patients</a:t>
            </a:r>
          </a:p>
          <a:p>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WITH </a:t>
            </a:r>
            <a:r>
              <a:rPr lang="en-US" sz="1122">
                <a:solidFill>
                  <a:srgbClr val="808080"/>
                </a:solidFill>
                <a:latin typeface="Consolas" panose="020B0609020204030204" pitchFamily="49" charset="0"/>
              </a:rPr>
              <a:t>(</a:t>
            </a:r>
            <a:r>
              <a:rPr lang="en-US" sz="1122">
                <a:solidFill>
                  <a:srgbClr val="0000FF"/>
                </a:solidFill>
                <a:latin typeface="Consolas" panose="020B0609020204030204" pitchFamily="49" charset="0"/>
              </a:rPr>
              <a:t>STATE</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ON</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7" name="Rectangle 6"/>
          <p:cNvSpPr/>
          <p:nvPr/>
        </p:nvSpPr>
        <p:spPr bwMode="auto">
          <a:xfrm>
            <a:off x="5458357" y="2981769"/>
            <a:ext cx="1020393" cy="88745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224" kern="0">
                <a:solidFill>
                  <a:srgbClr val="0072C6"/>
                </a:solidFill>
                <a:latin typeface="Segoe UI"/>
              </a:rPr>
              <a:t>Filter</a:t>
            </a:r>
            <a:br>
              <a:rPr lang="en-US" sz="1224" kern="0">
                <a:solidFill>
                  <a:srgbClr val="0072C6"/>
                </a:solidFill>
                <a:latin typeface="Segoe UI"/>
              </a:rPr>
            </a:br>
            <a:r>
              <a:rPr lang="en-US" sz="1224" kern="0">
                <a:solidFill>
                  <a:srgbClr val="0072C6"/>
                </a:solidFill>
                <a:latin typeface="Segoe UI"/>
              </a:rPr>
              <a:t>Predicate:</a:t>
            </a:r>
          </a:p>
          <a:p>
            <a:pPr algn="ctr" defTabSz="932114" fontAlgn="base">
              <a:spcBef>
                <a:spcPct val="0"/>
              </a:spcBef>
              <a:spcAft>
                <a:spcPct val="0"/>
              </a:spcAft>
              <a:defRPr/>
            </a:pPr>
            <a:r>
              <a:rPr lang="en-US" sz="1224" kern="0">
                <a:solidFill>
                  <a:srgbClr val="0072C6"/>
                </a:solidFill>
                <a:latin typeface="Segoe UI"/>
              </a:rPr>
              <a:t>INNER </a:t>
            </a:r>
            <a:br>
              <a:rPr lang="en-US" sz="1224" kern="0">
                <a:solidFill>
                  <a:srgbClr val="0072C6"/>
                </a:solidFill>
                <a:latin typeface="Segoe UI"/>
              </a:rPr>
            </a:br>
            <a:r>
              <a:rPr lang="en-US" sz="1224" kern="0">
                <a:solidFill>
                  <a:srgbClr val="0072C6"/>
                </a:solidFill>
                <a:latin typeface="Segoe UI"/>
              </a:rPr>
              <a:t>JOIN…</a:t>
            </a:r>
          </a:p>
        </p:txBody>
      </p:sp>
      <p:sp>
        <p:nvSpPr>
          <p:cNvPr id="18" name="Rectangle 17"/>
          <p:cNvSpPr/>
          <p:nvPr/>
        </p:nvSpPr>
        <p:spPr bwMode="auto">
          <a:xfrm>
            <a:off x="3867711" y="2983769"/>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Security policy</a:t>
            </a:r>
          </a:p>
        </p:txBody>
      </p:sp>
      <p:sp>
        <p:nvSpPr>
          <p:cNvPr id="17" name="Rectangle 16"/>
          <p:cNvSpPr/>
          <p:nvPr/>
        </p:nvSpPr>
        <p:spPr>
          <a:xfrm>
            <a:off x="1206752" y="4896981"/>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nvGraphicFramePr>
        <p:xfrm>
          <a:off x="3682114" y="467132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filter predicate and security policy in T-SQL, binding the predicate to the Patients table</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464746" y="3568443"/>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a:endCxn id="17" idx="0"/>
          </p:cNvCxnSpPr>
          <p:nvPr/>
        </p:nvCxnSpPr>
        <p:spPr>
          <a:xfrm>
            <a:off x="1769480" y="3896912"/>
            <a:ext cx="0" cy="100006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Security policy transparently rewrites query to apply filter predicate</a:t>
            </a:r>
          </a:p>
        </p:txBody>
      </p:sp>
      <p:sp>
        <p:nvSpPr>
          <p:cNvPr id="42" name="TextBox 41"/>
          <p:cNvSpPr txBox="1"/>
          <p:nvPr/>
        </p:nvSpPr>
        <p:spPr>
          <a:xfrm>
            <a:off x="7073503" y="5016435"/>
            <a:ext cx="5024739" cy="461766"/>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p>
          <a:p>
            <a:r>
              <a:rPr lang="en-US" sz="1122">
                <a:solidFill>
                  <a:srgbClr val="000000"/>
                </a:solidFill>
              </a:rPr>
              <a:t>   SEMIJOIN </a:t>
            </a:r>
            <a:r>
              <a:rPr lang="en-US" sz="1122">
                <a:solidFill>
                  <a:srgbClr val="808080"/>
                </a:solidFill>
              </a:rPr>
              <a:t>APPLY</a:t>
            </a:r>
            <a:r>
              <a:rPr lang="en-US" sz="1122">
                <a:solidFill>
                  <a:srgbClr val="000000"/>
                </a:solidFill>
              </a:rPr>
              <a:t> </a:t>
            </a:r>
            <a:r>
              <a:rPr lang="en-US" sz="1122" err="1">
                <a:solidFill>
                  <a:srgbClr val="000000"/>
                </a:solidFill>
              </a:rPr>
              <a:t>dbo</a:t>
            </a:r>
            <a:r>
              <a:rPr lang="en-US" sz="1122" err="1">
                <a:solidFill>
                  <a:srgbClr val="808080"/>
                </a:solidFill>
              </a:rPr>
              <a:t>.</a:t>
            </a:r>
            <a:r>
              <a:rPr lang="en-US" sz="1122" err="1">
                <a:solidFill>
                  <a:srgbClr val="000000"/>
                </a:solidFill>
              </a:rPr>
              <a:t>fn_securitypredicate</a:t>
            </a:r>
            <a:r>
              <a:rPr lang="en-US" sz="1122">
                <a:solidFill>
                  <a:srgbClr val="808080"/>
                </a:solidFill>
              </a:rPr>
              <a:t>(</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kern="0">
              <a:solidFill>
                <a:srgbClr val="505050"/>
              </a:solidFill>
            </a:endParaRPr>
          </a:p>
        </p:txBody>
      </p:sp>
      <p:sp>
        <p:nvSpPr>
          <p:cNvPr id="43" name="TextBox 42"/>
          <p:cNvSpPr txBox="1"/>
          <p:nvPr/>
        </p:nvSpPr>
        <p:spPr>
          <a:xfrm>
            <a:off x="7068894" y="5837839"/>
            <a:ext cx="5029348" cy="637547"/>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SELECT</a:t>
            </a:r>
            <a:r>
              <a:rPr lang="en-US" sz="1122">
                <a:solidFill>
                  <a:srgbClr val="000000"/>
                </a:solidFill>
              </a:rPr>
              <a:t> Patients</a:t>
            </a:r>
            <a:r>
              <a:rPr lang="en-US" sz="1122">
                <a:solidFill>
                  <a:srgbClr val="808080"/>
                </a:solidFill>
              </a:rPr>
              <a:t>.*</a:t>
            </a:r>
            <a:r>
              <a:rPr lang="en-US" sz="1122">
                <a:solidFill>
                  <a:srgbClr val="000000"/>
                </a:solidFill>
              </a:rPr>
              <a:t> </a:t>
            </a:r>
            <a:r>
              <a:rPr lang="en-US" sz="1122"/>
              <a:t>FROM</a:t>
            </a:r>
            <a:r>
              <a:rPr lang="en-US" sz="1122">
                <a:solidFill>
                  <a:srgbClr val="000000"/>
                </a:solidFill>
              </a:rPr>
              <a:t> Patients</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StaffDuties</a:t>
            </a:r>
            <a:r>
              <a:rPr lang="en-US" sz="1122">
                <a:solidFill>
                  <a:srgbClr val="000000"/>
                </a:solidFill>
              </a:rPr>
              <a:t> d </a:t>
            </a:r>
            <a:r>
              <a:rPr lang="en-US" sz="1122">
                <a:solidFill>
                  <a:srgbClr val="808080"/>
                </a:solidFill>
              </a:rPr>
              <a:t>INNER</a:t>
            </a:r>
            <a:r>
              <a:rPr lang="en-US" sz="1122">
                <a:solidFill>
                  <a:srgbClr val="000000"/>
                </a:solidFill>
              </a:rPr>
              <a:t> </a:t>
            </a:r>
            <a:r>
              <a:rPr lang="en-US" sz="1122">
                <a:solidFill>
                  <a:srgbClr val="808080"/>
                </a:solidFill>
              </a:rPr>
              <a:t>JOIN</a:t>
            </a:r>
            <a:r>
              <a:rPr lang="en-US" sz="1122">
                <a:solidFill>
                  <a:srgbClr val="000000"/>
                </a:solidFill>
              </a:rPr>
              <a:t> Employees e </a:t>
            </a:r>
            <a:r>
              <a:rPr lang="en-US" sz="1122"/>
              <a:t>ON </a:t>
            </a:r>
            <a:r>
              <a:rPr lang="en-US" sz="1122">
                <a:solidFill>
                  <a:srgbClr val="808080"/>
                </a:solidFill>
              </a:rPr>
              <a:t>(</a:t>
            </a:r>
            <a:r>
              <a:rPr lang="en-US" sz="1122" err="1">
                <a:solidFill>
                  <a:srgbClr val="000000"/>
                </a:solidFill>
              </a:rPr>
              <a:t>d</a:t>
            </a:r>
            <a:r>
              <a:rPr lang="en-US" sz="1122" err="1">
                <a:solidFill>
                  <a:srgbClr val="808080"/>
                </a:solidFill>
              </a:rPr>
              <a:t>.</a:t>
            </a:r>
            <a:r>
              <a:rPr lang="en-US" sz="1122" err="1">
                <a:solidFill>
                  <a:srgbClr val="000000"/>
                </a:solidFill>
              </a:rPr>
              <a:t>EmpId</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EmpId</a:t>
            </a:r>
            <a:r>
              <a:rPr lang="en-US" sz="1122">
                <a:solidFill>
                  <a:srgbClr val="808080"/>
                </a:solidFill>
              </a:rPr>
              <a:t>)</a:t>
            </a:r>
            <a:r>
              <a:rPr lang="en-US" sz="1122">
                <a:solidFill>
                  <a:srgbClr val="000000"/>
                </a:solidFill>
              </a:rPr>
              <a:t> </a:t>
            </a:r>
          </a:p>
          <a:p>
            <a:r>
              <a:rPr lang="en-US" sz="1122">
                <a:solidFill>
                  <a:srgbClr val="000000"/>
                </a:solidFill>
              </a:rPr>
              <a:t>   </a:t>
            </a:r>
            <a:r>
              <a:rPr lang="en-US" sz="1122"/>
              <a:t>WHERE</a:t>
            </a:r>
            <a:r>
              <a:rPr lang="en-US" sz="1122">
                <a:solidFill>
                  <a:srgbClr val="000000"/>
                </a:solidFill>
              </a:rPr>
              <a:t> </a:t>
            </a:r>
            <a:r>
              <a:rPr lang="en-US" sz="1122" err="1">
                <a:solidFill>
                  <a:srgbClr val="000000"/>
                </a:solidFill>
              </a:rPr>
              <a:t>e</a:t>
            </a:r>
            <a:r>
              <a:rPr lang="en-US" sz="1122" err="1">
                <a:solidFill>
                  <a:srgbClr val="808080"/>
                </a:solidFill>
              </a:rPr>
              <a:t>.</a:t>
            </a:r>
            <a:r>
              <a:rPr lang="en-US" sz="1122" err="1">
                <a:solidFill>
                  <a:srgbClr val="000000"/>
                </a:solidFill>
              </a:rPr>
              <a:t>UserSID</a:t>
            </a:r>
            <a:r>
              <a:rPr lang="en-US" sz="1122">
                <a:solidFill>
                  <a:srgbClr val="000000"/>
                </a:solidFill>
              </a:rPr>
              <a:t> </a:t>
            </a:r>
            <a:r>
              <a:rPr lang="en-US" sz="1122">
                <a:solidFill>
                  <a:srgbClr val="808080"/>
                </a:solidFill>
              </a:rPr>
              <a:t>=</a:t>
            </a:r>
            <a:r>
              <a:rPr lang="en-US" sz="1122">
                <a:solidFill>
                  <a:srgbClr val="000000"/>
                </a:solidFill>
              </a:rPr>
              <a:t> </a:t>
            </a:r>
            <a:r>
              <a:rPr lang="en-US" sz="1122">
                <a:solidFill>
                  <a:srgbClr val="FF00FF"/>
                </a:solidFill>
              </a:rPr>
              <a:t>SUSER_SID</a:t>
            </a:r>
            <a:r>
              <a:rPr lang="en-US" sz="1122">
                <a:solidFill>
                  <a:srgbClr val="808080"/>
                </a:solidFill>
              </a:rPr>
              <a:t>()</a:t>
            </a:r>
            <a:r>
              <a:rPr lang="en-US" sz="1122">
                <a:solidFill>
                  <a:srgbClr val="000000"/>
                </a:solidFill>
              </a:rPr>
              <a:t> </a:t>
            </a:r>
            <a:r>
              <a:rPr lang="en-US" sz="1122">
                <a:solidFill>
                  <a:srgbClr val="808080"/>
                </a:solidFill>
              </a:rPr>
              <a:t>AND</a:t>
            </a:r>
            <a:r>
              <a:rPr lang="en-US" sz="1122">
                <a:solidFill>
                  <a:srgbClr val="000000"/>
                </a:solidFill>
              </a:rPr>
              <a:t> </a:t>
            </a:r>
            <a:r>
              <a:rPr lang="en-US" sz="1122" err="1">
                <a:solidFill>
                  <a:srgbClr val="000000"/>
                </a:solidFill>
              </a:rPr>
              <a:t>Patients</a:t>
            </a:r>
            <a:r>
              <a:rPr lang="en-US" sz="1122" err="1">
                <a:solidFill>
                  <a:srgbClr val="808080"/>
                </a:solidFill>
              </a:rPr>
              <a:t>.</a:t>
            </a:r>
            <a:r>
              <a:rPr lang="en-US" sz="1122" err="1">
                <a:solidFill>
                  <a:srgbClr val="000000"/>
                </a:solidFill>
              </a:rPr>
              <a:t>wing</a:t>
            </a:r>
            <a:r>
              <a:rPr lang="en-US" sz="1122">
                <a:solidFill>
                  <a:srgbClr val="000000"/>
                </a:solidFill>
              </a:rPr>
              <a:t> </a:t>
            </a:r>
            <a:r>
              <a:rPr lang="en-US" sz="1122">
                <a:solidFill>
                  <a:srgbClr val="808080"/>
                </a:solidFill>
              </a:rPr>
              <a:t>=</a:t>
            </a:r>
            <a:r>
              <a:rPr lang="en-US" sz="1122">
                <a:solidFill>
                  <a:srgbClr val="000000"/>
                </a:solidFill>
              </a:rPr>
              <a:t> </a:t>
            </a:r>
            <a:r>
              <a:rPr lang="en-US" sz="1122" err="1">
                <a:solidFill>
                  <a:srgbClr val="000000"/>
                </a:solidFill>
              </a:rPr>
              <a:t>d</a:t>
            </a:r>
            <a:r>
              <a:rPr lang="en-US" sz="1122" err="1">
                <a:solidFill>
                  <a:srgbClr val="808080"/>
                </a:solidFill>
              </a:rPr>
              <a:t>.</a:t>
            </a:r>
            <a:r>
              <a:rPr lang="en-US" sz="1122" err="1">
                <a:solidFill>
                  <a:srgbClr val="000000"/>
                </a:solidFill>
              </a:rPr>
              <a:t>Wing</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RLS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463626" y="2605357"/>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746053" y="1770414"/>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a:stCxn id="18" idx="2"/>
          </p:cNvCxnSpPr>
          <p:nvPr/>
        </p:nvCxnSpPr>
        <p:spPr>
          <a:xfrm>
            <a:off x="4411280" y="3871539"/>
            <a:ext cx="0" cy="68492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a:endCxn id="42" idx="0"/>
          </p:cNvCxnSpPr>
          <p:nvPr/>
        </p:nvCxnSpPr>
        <p:spPr>
          <a:xfrm>
            <a:off x="9585872" y="4556003"/>
            <a:ext cx="0" cy="460432"/>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F165202-EEEB-4864-B902-8DF97A84C07E}"/>
              </a:ext>
            </a:extLst>
          </p:cNvPr>
          <p:cNvCxnSpPr>
            <a:cxnSpLocks/>
          </p:cNvCxnSpPr>
          <p:nvPr/>
        </p:nvCxnSpPr>
        <p:spPr>
          <a:xfrm>
            <a:off x="9585872" y="5477597"/>
            <a:ext cx="0" cy="298107"/>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8220" y="5356889"/>
            <a:ext cx="1913911" cy="267958"/>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highlight>
                  <a:srgbClr val="FFFFFF"/>
                </a:highlight>
              </a:rPr>
              <a:t>SELECT</a:t>
            </a:r>
            <a:r>
              <a:rPr lang="en-US" sz="1122">
                <a:solidFill>
                  <a:srgbClr val="000000"/>
                </a:solidFill>
                <a:highlight>
                  <a:srgbClr val="FFFFFF"/>
                </a:highlight>
              </a:rPr>
              <a:t> </a:t>
            </a:r>
            <a:r>
              <a:rPr lang="en-US" sz="1122">
                <a:solidFill>
                  <a:srgbClr val="808080"/>
                </a:solidFill>
                <a:highlight>
                  <a:srgbClr val="FFFFFF"/>
                </a:highlight>
              </a:rPr>
              <a:t>*</a:t>
            </a:r>
            <a:r>
              <a:rPr lang="en-US" sz="1122">
                <a:solidFill>
                  <a:srgbClr val="000000"/>
                </a:solidFill>
                <a:highlight>
                  <a:srgbClr val="FFFFFF"/>
                </a:highlight>
              </a:rPr>
              <a:t> </a:t>
            </a:r>
            <a:r>
              <a:rPr lang="en-US" sz="1122">
                <a:highlight>
                  <a:srgbClr val="FFFFFF"/>
                </a:highlight>
              </a:rPr>
              <a:t>FROM</a:t>
            </a:r>
            <a:r>
              <a:rPr lang="en-US" sz="1122">
                <a:solidFill>
                  <a:srgbClr val="000000"/>
                </a:solidFill>
                <a:highlight>
                  <a:srgbClr val="FFFFFF"/>
                </a:highlight>
              </a:rPr>
              <a:t> Patients</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478750" y="3425494"/>
            <a:ext cx="543365"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5795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8ABCF8-E25B-452E-8CFB-76BFFF09DD24}"/>
              </a:ext>
            </a:extLst>
          </p:cNvPr>
          <p:cNvSpPr>
            <a:spLocks noGrp="1"/>
          </p:cNvSpPr>
          <p:nvPr>
            <p:ph type="body" sz="quarter" idx="10"/>
          </p:nvPr>
        </p:nvSpPr>
        <p:spPr>
          <a:xfrm>
            <a:off x="275483" y="1666199"/>
            <a:ext cx="5677103" cy="3520298"/>
          </a:xfrm>
        </p:spPr>
        <p:txBody>
          <a:bodyPr/>
          <a:lstStyle/>
          <a:p>
            <a:pPr lvl="1"/>
            <a:r>
              <a:rPr lang="en-US" sz="2040">
                <a:solidFill>
                  <a:srgbClr val="0078D7"/>
                </a:solidFill>
              </a:rPr>
              <a:t>Overview</a:t>
            </a:r>
            <a:endParaRPr lang="en-US" sz="1836"/>
          </a:p>
          <a:p>
            <a:pPr lvl="1"/>
            <a:r>
              <a:rPr lang="en-US" sz="1836"/>
              <a:t>Control access of specific columns in a database table based on customer’s group membership or execution context</a:t>
            </a:r>
          </a:p>
          <a:p>
            <a:pPr lvl="1"/>
            <a:r>
              <a:rPr lang="en-US" sz="1836"/>
              <a:t>Simplifies the design and implementation of security by putting restriction logic in database tier as opposed to application tier</a:t>
            </a:r>
          </a:p>
          <a:p>
            <a:pPr lvl="1"/>
            <a:r>
              <a:rPr lang="en-US" sz="1836"/>
              <a:t>Administer via GRANT T-SQL statement</a:t>
            </a:r>
          </a:p>
          <a:p>
            <a:pPr lvl="1"/>
            <a:r>
              <a:rPr lang="en-US" sz="1836"/>
              <a:t>Both Azure Active Directory (AAD) and SQL authentication are supported</a:t>
            </a:r>
          </a:p>
        </p:txBody>
      </p:sp>
      <p:sp>
        <p:nvSpPr>
          <p:cNvPr id="3" name="Title 2"/>
          <p:cNvSpPr>
            <a:spLocks noGrp="1"/>
          </p:cNvSpPr>
          <p:nvPr>
            <p:ph type="title"/>
          </p:nvPr>
        </p:nvSpPr>
        <p:spPr/>
        <p:txBody>
          <a:bodyPr/>
          <a:lstStyle/>
          <a:p>
            <a:pPr lvl="0"/>
            <a:r>
              <a:rPr lang="en-US"/>
              <a:t>COLUMN-level security (CLS)</a:t>
            </a:r>
          </a:p>
        </p:txBody>
      </p:sp>
      <p:pic>
        <p:nvPicPr>
          <p:cNvPr id="4098" name="Picture 2" descr="cls">
            <a:extLst>
              <a:ext uri="{FF2B5EF4-FFF2-40B4-BE49-F238E27FC236}">
                <a16:creationId xmlns:a16="http://schemas.microsoft.com/office/drawing/2014/main" id="{11D90DB5-B0DD-4DE2-9693-3AFC17B78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529" y="1748631"/>
            <a:ext cx="5627832" cy="267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2690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297632" y="2420525"/>
            <a:ext cx="2452800" cy="3955032"/>
          </a:xfrm>
          <a:prstGeom prst="rect">
            <a:avLst/>
          </a:prstGeom>
          <a:solidFill>
            <a:schemeClr val="bg1">
              <a:lumMod val="95000"/>
            </a:schemeClr>
          </a:solidFill>
          <a:ln w="12700">
            <a:solidFill>
              <a:schemeClr val="tx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rgbClr val="505050"/>
              </a:solidFill>
              <a:latin typeface="Segoe UI"/>
            </a:endParaRPr>
          </a:p>
        </p:txBody>
      </p:sp>
      <p:sp>
        <p:nvSpPr>
          <p:cNvPr id="32" name="TextBox 31"/>
          <p:cNvSpPr txBox="1"/>
          <p:nvPr/>
        </p:nvSpPr>
        <p:spPr>
          <a:xfrm>
            <a:off x="4441081" y="2585475"/>
            <a:ext cx="2146627" cy="318286"/>
          </a:xfrm>
          <a:prstGeom prst="rect">
            <a:avLst/>
          </a:prstGeom>
          <a:noFill/>
          <a:ln>
            <a:noFill/>
          </a:ln>
        </p:spPr>
        <p:txBody>
          <a:bodyPr wrap="square" rtlCol="0">
            <a:spAutoFit/>
          </a:bodyPr>
          <a:lstStyle/>
          <a:p>
            <a:pPr algn="ctr" defTabSz="932597">
              <a:defRPr/>
            </a:pPr>
            <a:r>
              <a:rPr lang="en-US" sz="1428" kern="0">
                <a:solidFill>
                  <a:srgbClr val="0072C6"/>
                </a:solidFill>
                <a:latin typeface="Segoe UI Semilight" panose="020B0402040204020203" pitchFamily="34" charset="0"/>
                <a:cs typeface="Segoe UI Semilight" panose="020B0402040204020203" pitchFamily="34" charset="0"/>
              </a:rPr>
              <a:t>Database</a:t>
            </a:r>
          </a:p>
        </p:txBody>
      </p:sp>
      <p:sp>
        <p:nvSpPr>
          <p:cNvPr id="6" name="TextBox 5"/>
          <p:cNvSpPr txBox="1"/>
          <p:nvPr/>
        </p:nvSpPr>
        <p:spPr>
          <a:xfrm>
            <a:off x="5288709" y="2766131"/>
            <a:ext cx="2039237" cy="634350"/>
          </a:xfrm>
          <a:prstGeom prst="rect">
            <a:avLst/>
          </a:prstGeom>
          <a:noFill/>
        </p:spPr>
        <p:txBody>
          <a:bodyPr wrap="square" lIns="182828" tIns="146262" rIns="182828" bIns="146262" rtlCol="0">
            <a:spAutoFit/>
          </a:bodyPr>
          <a:lstStyle/>
          <a:p>
            <a:pPr defTabSz="932597">
              <a:lnSpc>
                <a:spcPct val="90000"/>
              </a:lnSpc>
              <a:spcAft>
                <a:spcPts val="600"/>
              </a:spcAft>
              <a:defRPr/>
            </a:pPr>
            <a:endParaRPr lang="en-US" sz="2400" kern="0">
              <a:gradFill>
                <a:gsLst>
                  <a:gs pos="2917">
                    <a:srgbClr val="505050"/>
                  </a:gs>
                  <a:gs pos="30000">
                    <a:srgbClr val="505050"/>
                  </a:gs>
                </a:gsLst>
                <a:lin ang="5400000" scaled="0"/>
              </a:gradFill>
              <a:latin typeface="Segoe UI"/>
            </a:endParaRPr>
          </a:p>
        </p:txBody>
      </p:sp>
      <p:sp>
        <p:nvSpPr>
          <p:cNvPr id="19" name="TextBox 18"/>
          <p:cNvSpPr txBox="1"/>
          <p:nvPr/>
        </p:nvSpPr>
        <p:spPr>
          <a:xfrm>
            <a:off x="8911418" y="2446438"/>
            <a:ext cx="1269021"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Policy manager</a:t>
            </a:r>
          </a:p>
        </p:txBody>
      </p:sp>
      <p:sp>
        <p:nvSpPr>
          <p:cNvPr id="8" name="Rectangle 7"/>
          <p:cNvSpPr/>
          <p:nvPr/>
        </p:nvSpPr>
        <p:spPr>
          <a:xfrm>
            <a:off x="7022115" y="2735362"/>
            <a:ext cx="4987637" cy="1503075"/>
          </a:xfrm>
          <a:prstGeom prst="rect">
            <a:avLst/>
          </a:prstGeom>
          <a:solidFill>
            <a:schemeClr val="bg1">
              <a:lumMod val="95000"/>
            </a:schemeClr>
          </a:solidFill>
          <a:ln w="12700">
            <a:solidFill>
              <a:schemeClr val="tx2"/>
            </a:solidFill>
          </a:ln>
        </p:spPr>
        <p:txBody>
          <a:bodyPr wrap="square">
            <a:spAutoFit/>
          </a:bodyPr>
          <a:lstStyle/>
          <a:p>
            <a:r>
              <a:rPr lang="en-US" sz="1122">
                <a:solidFill>
                  <a:srgbClr val="0000FF"/>
                </a:solidFill>
                <a:latin typeface="Consolas" panose="020B0609020204030204" pitchFamily="49" charset="0"/>
              </a:rPr>
              <a:t>CREATE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TABLE</a:t>
            </a:r>
            <a:r>
              <a:rPr lang="en-US" sz="1122">
                <a:solidFill>
                  <a:srgbClr val="000000"/>
                </a:solidFill>
                <a:latin typeface="Consolas" panose="020B0609020204030204" pitchFamily="49" charset="0"/>
              </a:rPr>
              <a:t> Patients</a:t>
            </a:r>
            <a:r>
              <a:rPr lang="en-US" sz="1122">
                <a:solidFill>
                  <a:srgbClr val="0000FF"/>
                </a:solidFill>
                <a:latin typeface="Consolas" panose="020B0609020204030204" pitchFamily="49" charset="0"/>
              </a:rPr>
              <a:t> </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PatientID</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int</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IDENTITY</a:t>
            </a:r>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FirstName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SSN </a:t>
            </a:r>
            <a:r>
              <a:rPr lang="en-US" sz="1122">
                <a:solidFill>
                  <a:srgbClr val="0000FF"/>
                </a:solidFill>
                <a:latin typeface="Consolas" panose="020B0609020204030204" pitchFamily="49" charset="0"/>
              </a:rPr>
              <a:t>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9</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a:t>
            </a:r>
            <a:r>
              <a:rPr lang="en-US" sz="1122" err="1">
                <a:solidFill>
                  <a:srgbClr val="000000"/>
                </a:solidFill>
                <a:latin typeface="Consolas" panose="020B0609020204030204" pitchFamily="49" charset="0"/>
              </a:rPr>
              <a:t>LastName</a:t>
            </a:r>
            <a:r>
              <a:rPr lang="en-US" sz="1122">
                <a:solidFill>
                  <a:srgbClr val="000000"/>
                </a:solidFill>
                <a:latin typeface="Consolas" panose="020B0609020204030204" pitchFamily="49" charset="0"/>
              </a:rPr>
              <a:t>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NOT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Phone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12</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000000"/>
                </a:solidFill>
                <a:latin typeface="Consolas" panose="020B0609020204030204" pitchFamily="49" charset="0"/>
              </a:rPr>
              <a:t>  Email </a:t>
            </a:r>
            <a:r>
              <a:rPr lang="en-US" sz="1122">
                <a:solidFill>
                  <a:srgbClr val="0000FF"/>
                </a:solidFill>
                <a:latin typeface="Consolas" panose="020B0609020204030204" pitchFamily="49" charset="0"/>
              </a:rPr>
              <a:t>varchar</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100</a:t>
            </a:r>
            <a:r>
              <a:rPr lang="en-US" sz="1122">
                <a:solidFill>
                  <a:srgbClr val="808080"/>
                </a:solidFill>
                <a:latin typeface="Consolas" panose="020B0609020204030204" pitchFamily="49" charset="0"/>
              </a:rPr>
              <a:t>)</a:t>
            </a:r>
            <a:r>
              <a:rPr lang="en-US" sz="1122">
                <a:solidFill>
                  <a:srgbClr val="000000"/>
                </a:solidFill>
                <a:latin typeface="Consolas" panose="020B0609020204030204" pitchFamily="49" charset="0"/>
              </a:rPr>
              <a:t> </a:t>
            </a:r>
            <a:r>
              <a:rPr lang="en-US" sz="1122">
                <a:solidFill>
                  <a:srgbClr val="808080"/>
                </a:solidFill>
                <a:latin typeface="Consolas" panose="020B0609020204030204" pitchFamily="49" charset="0"/>
              </a:rPr>
              <a:t>NULL</a:t>
            </a:r>
            <a:endParaRPr lang="en-US" sz="1122">
              <a:solidFill>
                <a:srgbClr val="000000"/>
              </a:solidFill>
              <a:latin typeface="Consolas" panose="020B0609020204030204" pitchFamily="49" charset="0"/>
            </a:endParaRPr>
          </a:p>
          <a:p>
            <a:r>
              <a:rPr lang="en-US" sz="1122">
                <a:solidFill>
                  <a:srgbClr val="808080"/>
                </a:solidFill>
                <a:latin typeface="Consolas" panose="020B0609020204030204" pitchFamily="49" charset="0"/>
              </a:rPr>
              <a:t>);</a:t>
            </a:r>
            <a:endParaRPr lang="en-US" sz="1122">
              <a:solidFill>
                <a:srgbClr val="000000"/>
              </a:solidFill>
              <a:latin typeface="Consolas" panose="020B0609020204030204" pitchFamily="49" charset="0"/>
            </a:endParaRPr>
          </a:p>
        </p:txBody>
      </p:sp>
      <p:sp>
        <p:nvSpPr>
          <p:cNvPr id="18" name="Rectangle 17"/>
          <p:cNvSpPr/>
          <p:nvPr/>
        </p:nvSpPr>
        <p:spPr bwMode="auto">
          <a:xfrm>
            <a:off x="4965638" y="4531947"/>
            <a:ext cx="1087138" cy="88777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28" kern="0">
                <a:solidFill>
                  <a:srgbClr val="FFFFFF"/>
                </a:solidFill>
                <a:latin typeface="Segoe UI Semilight" panose="020B0402040204020203" pitchFamily="34" charset="0"/>
                <a:cs typeface="Segoe UI Semilight" panose="020B0402040204020203" pitchFamily="34" charset="0"/>
              </a:rPr>
              <a:t>Permission policy</a:t>
            </a:r>
          </a:p>
        </p:txBody>
      </p:sp>
      <p:sp>
        <p:nvSpPr>
          <p:cNvPr id="17" name="Rectangle 16"/>
          <p:cNvSpPr/>
          <p:nvPr/>
        </p:nvSpPr>
        <p:spPr>
          <a:xfrm>
            <a:off x="1454731" y="4484306"/>
            <a:ext cx="1125456" cy="3182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97">
              <a:defRPr/>
            </a:pPr>
            <a:r>
              <a:rPr lang="en-US" sz="1428" kern="0">
                <a:solidFill>
                  <a:srgbClr val="FFFFFF"/>
                </a:solidFill>
                <a:latin typeface="Segoe UI Semilight" panose="020B0402040204020203" pitchFamily="34" charset="0"/>
                <a:cs typeface="Segoe UI Semilight" panose="020B0402040204020203" pitchFamily="34" charset="0"/>
              </a:rPr>
              <a:t>Application</a:t>
            </a:r>
          </a:p>
        </p:txBody>
      </p:sp>
      <p:graphicFrame>
        <p:nvGraphicFramePr>
          <p:cNvPr id="26" name="Table 25"/>
          <p:cNvGraphicFramePr>
            <a:graphicFrameLocks noGrp="1"/>
          </p:cNvGraphicFramePr>
          <p:nvPr/>
        </p:nvGraphicFramePr>
        <p:xfrm>
          <a:off x="4806446" y="2922445"/>
          <a:ext cx="1454262" cy="1278125"/>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10853">
                <a:tc gridSpan="3">
                  <a:txBody>
                    <a:bodyPr/>
                    <a:lstStyle/>
                    <a:p>
                      <a:pPr algn="ctr"/>
                      <a:r>
                        <a:rPr kumimoji="0" lang="en-US" sz="1400" b="0" i="0" u="none" strike="noStrike" kern="0" cap="none" spc="0" normalizeH="0" baseline="0">
                          <a:ln>
                            <a:noFill/>
                          </a:ln>
                          <a:solidFill>
                            <a:srgbClr val="FFFFFF"/>
                          </a:solidFill>
                          <a:effectLst/>
                          <a:uLnTx/>
                          <a:uFillTx/>
                          <a:latin typeface="Segoe UI Semilight" panose="020B0402040204020203" pitchFamily="34" charset="0"/>
                          <a:ea typeface="+mn-ea"/>
                          <a:cs typeface="Segoe UI Semilight" panose="020B0402040204020203" pitchFamily="34" charset="0"/>
                        </a:rPr>
                        <a:t>Patients</a:t>
                      </a:r>
                    </a:p>
                  </a:txBody>
                  <a:tcPr marL="93247" marR="93247" marT="46623" marB="4662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sz="100"/>
                    </a:p>
                  </a:txBody>
                  <a:tcPr/>
                </a:tc>
                <a:tc hMerge="1">
                  <a:txBody>
                    <a:bodyPr/>
                    <a:lstStyle/>
                    <a:p>
                      <a:endParaRPr lang="en-US" sz="10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solidFill>
                          <a:schemeClr val="tx1"/>
                        </a:solidFill>
                      </a:endParaRPr>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 b="1"/>
                    </a:p>
                  </a:txBody>
                  <a:tcPr marL="93247" marR="93247" marT="46623" marB="4662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31" name="TextBox 30"/>
          <p:cNvSpPr txBox="1"/>
          <p:nvPr/>
        </p:nvSpPr>
        <p:spPr>
          <a:xfrm>
            <a:off x="402805" y="1345545"/>
            <a:ext cx="11606951" cy="374846"/>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1.   Policy manager creates permission policy in T-SQL, binding the policy to the Patients table on a specific group</a:t>
            </a:r>
          </a:p>
        </p:txBody>
      </p:sp>
      <p:sp>
        <p:nvSpPr>
          <p:cNvPr id="34" name="TextBox 33"/>
          <p:cNvSpPr txBox="1"/>
          <p:nvPr/>
        </p:nvSpPr>
        <p:spPr>
          <a:xfrm>
            <a:off x="402805" y="1713419"/>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2.   App user (e.g., nurse) selects from Patients table</a:t>
            </a:r>
          </a:p>
        </p:txBody>
      </p:sp>
      <p:sp>
        <p:nvSpPr>
          <p:cNvPr id="38" name="TextBox 37"/>
          <p:cNvSpPr txBox="1"/>
          <p:nvPr/>
        </p:nvSpPr>
        <p:spPr>
          <a:xfrm>
            <a:off x="1714837" y="3558872"/>
            <a:ext cx="605246" cy="267080"/>
          </a:xfrm>
          <a:prstGeom prst="rect">
            <a:avLst/>
          </a:prstGeom>
          <a:noFill/>
        </p:spPr>
        <p:txBody>
          <a:bodyPr wrap="none" lIns="93260" tIns="46630" rIns="93260" bIns="46630" rtlCol="0">
            <a:spAutoFit/>
          </a:bodyPr>
          <a:lstStyle/>
          <a:p>
            <a:pPr algn="ctr" defTabSz="932597">
              <a:lnSpc>
                <a:spcPct val="90000"/>
              </a:lnSpc>
              <a:spcAft>
                <a:spcPts val="600"/>
              </a:spcAft>
              <a:defRPr/>
            </a:pPr>
            <a:r>
              <a:rPr lang="en-US" sz="1224" kern="0">
                <a:solidFill>
                  <a:srgbClr val="0078D7"/>
                </a:solidFill>
                <a:latin typeface="Segoe UI"/>
              </a:rPr>
              <a:t>Nurse</a:t>
            </a:r>
          </a:p>
        </p:txBody>
      </p:sp>
      <p:cxnSp>
        <p:nvCxnSpPr>
          <p:cNvPr id="40" name="Straight Arrow Connector 39"/>
          <p:cNvCxnSpPr>
            <a:cxnSpLocks/>
          </p:cNvCxnSpPr>
          <p:nvPr/>
        </p:nvCxnSpPr>
        <p:spPr>
          <a:xfrm>
            <a:off x="2019523" y="3855373"/>
            <a:ext cx="0" cy="542668"/>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02805" y="2085798"/>
            <a:ext cx="11053403" cy="382308"/>
          </a:xfrm>
          <a:prstGeom prst="rect">
            <a:avLst/>
          </a:prstGeom>
          <a:noFill/>
        </p:spPr>
        <p:txBody>
          <a:bodyPr wrap="square" rtlCol="0">
            <a:spAutoFit/>
          </a:bodyPr>
          <a:lstStyle/>
          <a:p>
            <a:pPr defTabSz="932597">
              <a:defRPr/>
            </a:pPr>
            <a:r>
              <a:rPr lang="en-US" sz="1836">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3.   Permission policy prevents access on sensitive data</a:t>
            </a:r>
          </a:p>
        </p:txBody>
      </p:sp>
      <p:sp>
        <p:nvSpPr>
          <p:cNvPr id="42" name="TextBox 41"/>
          <p:cNvSpPr txBox="1"/>
          <p:nvPr/>
        </p:nvSpPr>
        <p:spPr>
          <a:xfrm>
            <a:off x="7022115" y="4643450"/>
            <a:ext cx="5024739" cy="650239"/>
          </a:xfrm>
          <a:prstGeom prst="rect">
            <a:avLst/>
          </a:prstGeom>
          <a:solidFill>
            <a:schemeClr val="bg1">
              <a:lumMod val="95000"/>
            </a:schemeClr>
          </a:solidFill>
          <a:ln w="127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22"/>
              <a:t>GRANT</a:t>
            </a:r>
            <a:r>
              <a:rPr lang="en-US" sz="1122">
                <a:solidFill>
                  <a:srgbClr val="000000"/>
                </a:solidFill>
              </a:rPr>
              <a:t> </a:t>
            </a:r>
            <a:r>
              <a:rPr lang="en-US" sz="1122"/>
              <a:t>SELECT</a:t>
            </a:r>
            <a:r>
              <a:rPr lang="en-US" sz="1122">
                <a:solidFill>
                  <a:srgbClr val="000000"/>
                </a:solidFill>
              </a:rPr>
              <a:t> </a:t>
            </a:r>
            <a:r>
              <a:rPr lang="en-US" sz="1122"/>
              <a:t>ON</a:t>
            </a:r>
            <a:r>
              <a:rPr lang="en-US" sz="1122">
                <a:solidFill>
                  <a:srgbClr val="000000"/>
                </a:solidFill>
              </a:rPr>
              <a:t> Patients</a:t>
            </a:r>
            <a:r>
              <a:rPr lang="en-US" sz="1122"/>
              <a:t> </a:t>
            </a:r>
            <a:r>
              <a:rPr lang="en-US" sz="1122">
                <a:solidFill>
                  <a:srgbClr val="808080"/>
                </a:solidFill>
              </a:rPr>
              <a:t>(</a:t>
            </a:r>
            <a:endParaRPr lang="en-US" sz="1122">
              <a:solidFill>
                <a:srgbClr val="000000"/>
              </a:solidFill>
            </a:endParaRPr>
          </a:p>
          <a:p>
            <a:r>
              <a:rPr lang="en-US" sz="1122">
                <a:solidFill>
                  <a:srgbClr val="000000"/>
                </a:solidFill>
              </a:rPr>
              <a:t>  </a:t>
            </a:r>
            <a:r>
              <a:rPr lang="en-US" sz="1122" err="1">
                <a:solidFill>
                  <a:srgbClr val="000000"/>
                </a:solidFill>
              </a:rPr>
              <a:t>PatientID</a:t>
            </a:r>
            <a:r>
              <a:rPr lang="en-US" sz="1122">
                <a:solidFill>
                  <a:srgbClr val="808080"/>
                </a:solidFill>
              </a:rPr>
              <a:t>,</a:t>
            </a:r>
            <a:r>
              <a:rPr lang="en-US" sz="1122">
                <a:solidFill>
                  <a:srgbClr val="000000"/>
                </a:solidFill>
              </a:rPr>
              <a:t> FirstName</a:t>
            </a:r>
            <a:r>
              <a:rPr lang="en-US" sz="1122">
                <a:solidFill>
                  <a:srgbClr val="808080"/>
                </a:solidFill>
              </a:rPr>
              <a:t>,</a:t>
            </a:r>
            <a:r>
              <a:rPr lang="en-US" sz="1122">
                <a:solidFill>
                  <a:srgbClr val="000000"/>
                </a:solidFill>
              </a:rPr>
              <a:t> </a:t>
            </a:r>
            <a:r>
              <a:rPr lang="en-US" sz="1122" err="1">
                <a:solidFill>
                  <a:srgbClr val="000000"/>
                </a:solidFill>
              </a:rPr>
              <a:t>LastName</a:t>
            </a:r>
            <a:r>
              <a:rPr lang="en-US" sz="1122">
                <a:solidFill>
                  <a:srgbClr val="808080"/>
                </a:solidFill>
              </a:rPr>
              <a:t>,</a:t>
            </a:r>
            <a:r>
              <a:rPr lang="en-US" sz="1122">
                <a:solidFill>
                  <a:srgbClr val="000000"/>
                </a:solidFill>
              </a:rPr>
              <a:t> Phone</a:t>
            </a:r>
            <a:r>
              <a:rPr lang="en-US" sz="1122">
                <a:solidFill>
                  <a:srgbClr val="808080"/>
                </a:solidFill>
              </a:rPr>
              <a:t>,</a:t>
            </a:r>
            <a:r>
              <a:rPr lang="en-US" sz="1122">
                <a:solidFill>
                  <a:srgbClr val="000000"/>
                </a:solidFill>
              </a:rPr>
              <a:t> Email</a:t>
            </a:r>
          </a:p>
          <a:p>
            <a:r>
              <a:rPr lang="en-US" sz="1122">
                <a:solidFill>
                  <a:srgbClr val="808080"/>
                </a:solidFill>
              </a:rPr>
              <a:t>)</a:t>
            </a:r>
            <a:r>
              <a:rPr lang="en-US" sz="1122">
                <a:solidFill>
                  <a:srgbClr val="000000"/>
                </a:solidFill>
              </a:rPr>
              <a:t> </a:t>
            </a:r>
            <a:r>
              <a:rPr lang="en-US" sz="1122"/>
              <a:t>TO</a:t>
            </a:r>
            <a:r>
              <a:rPr lang="en-US" sz="1122">
                <a:solidFill>
                  <a:srgbClr val="000000"/>
                </a:solidFill>
              </a:rPr>
              <a:t> Nurse</a:t>
            </a:r>
            <a:r>
              <a:rPr lang="en-US" sz="1122">
                <a:solidFill>
                  <a:srgbClr val="808080"/>
                </a:solidFill>
              </a:rPr>
              <a:t>;</a:t>
            </a:r>
            <a:endParaRPr lang="en-US" sz="1122">
              <a:solidFill>
                <a:srgbClr val="000000"/>
              </a:solidFill>
            </a:endParaRPr>
          </a:p>
        </p:txBody>
      </p:sp>
      <p:sp>
        <p:nvSpPr>
          <p:cNvPr id="2" name="Title 1">
            <a:extLst>
              <a:ext uri="{FF2B5EF4-FFF2-40B4-BE49-F238E27FC236}">
                <a16:creationId xmlns:a16="http://schemas.microsoft.com/office/drawing/2014/main" id="{3EE4D2B2-7A95-460D-B565-46FDC9A37D9B}"/>
              </a:ext>
            </a:extLst>
          </p:cNvPr>
          <p:cNvSpPr>
            <a:spLocks noGrp="1"/>
          </p:cNvSpPr>
          <p:nvPr>
            <p:ph type="title"/>
          </p:nvPr>
        </p:nvSpPr>
        <p:spPr/>
        <p:txBody>
          <a:bodyPr/>
          <a:lstStyle/>
          <a:p>
            <a:r>
              <a:rPr lang="en-US"/>
              <a:t>CLS in three steps</a:t>
            </a:r>
          </a:p>
        </p:txBody>
      </p:sp>
      <p:grpSp>
        <p:nvGrpSpPr>
          <p:cNvPr id="44" name="Group 43">
            <a:extLst>
              <a:ext uri="{FF2B5EF4-FFF2-40B4-BE49-F238E27FC236}">
                <a16:creationId xmlns:a16="http://schemas.microsoft.com/office/drawing/2014/main" id="{AA29D51F-5B31-4AB1-83E4-304E3D9F8CBF}"/>
              </a:ext>
            </a:extLst>
          </p:cNvPr>
          <p:cNvGrpSpPr/>
          <p:nvPr/>
        </p:nvGrpSpPr>
        <p:grpSpPr>
          <a:xfrm>
            <a:off x="1742732" y="2607028"/>
            <a:ext cx="607486" cy="898295"/>
            <a:chOff x="5296391" y="765915"/>
            <a:chExt cx="2332707" cy="3449390"/>
          </a:xfrm>
          <a:noFill/>
        </p:grpSpPr>
        <p:grpSp>
          <p:nvGrpSpPr>
            <p:cNvPr id="49" name="Group 48">
              <a:extLst>
                <a:ext uri="{FF2B5EF4-FFF2-40B4-BE49-F238E27FC236}">
                  <a16:creationId xmlns:a16="http://schemas.microsoft.com/office/drawing/2014/main" id="{5D58331D-F3DB-4C61-8908-75A0A477C1E2}"/>
                </a:ext>
              </a:extLst>
            </p:cNvPr>
            <p:cNvGrpSpPr/>
            <p:nvPr/>
          </p:nvGrpSpPr>
          <p:grpSpPr>
            <a:xfrm>
              <a:off x="5296391" y="765915"/>
              <a:ext cx="2332707" cy="3449390"/>
              <a:chOff x="3991988" y="631839"/>
              <a:chExt cx="1115122" cy="1648939"/>
            </a:xfrm>
            <a:grpFill/>
          </p:grpSpPr>
          <p:sp>
            <p:nvSpPr>
              <p:cNvPr id="51" name="Freeform 134">
                <a:extLst>
                  <a:ext uri="{FF2B5EF4-FFF2-40B4-BE49-F238E27FC236}">
                    <a16:creationId xmlns:a16="http://schemas.microsoft.com/office/drawing/2014/main" id="{7C572450-EDD5-4D6C-BC0D-0CEB9A1342D8}"/>
                  </a:ext>
                </a:extLst>
              </p:cNvPr>
              <p:cNvSpPr/>
              <p:nvPr/>
            </p:nvSpPr>
            <p:spPr bwMode="auto">
              <a:xfrm rot="16200000">
                <a:off x="4118250" y="915183"/>
                <a:ext cx="862598" cy="963131"/>
              </a:xfrm>
              <a:custGeom>
                <a:avLst/>
                <a:gdLst>
                  <a:gd name="connsiteX0" fmla="*/ 862598 w 862598"/>
                  <a:gd name="connsiteY0" fmla="*/ 478482 h 963131"/>
                  <a:gd name="connsiteX1" fmla="*/ 831375 w 862598"/>
                  <a:gd name="connsiteY1" fmla="*/ 776658 h 963131"/>
                  <a:gd name="connsiteX2" fmla="*/ 822738 w 862598"/>
                  <a:gd name="connsiteY2" fmla="*/ 804257 h 963131"/>
                  <a:gd name="connsiteX3" fmla="*/ 764448 w 862598"/>
                  <a:gd name="connsiteY3" fmla="*/ 855347 h 963131"/>
                  <a:gd name="connsiteX4" fmla="*/ 525477 w 862598"/>
                  <a:gd name="connsiteY4" fmla="*/ 932891 h 963131"/>
                  <a:gd name="connsiteX5" fmla="*/ 18330 w 862598"/>
                  <a:gd name="connsiteY5" fmla="*/ 928699 h 963131"/>
                  <a:gd name="connsiteX6" fmla="*/ 106910 w 862598"/>
                  <a:gd name="connsiteY6" fmla="*/ 483205 h 963131"/>
                  <a:gd name="connsiteX7" fmla="*/ 43510 w 862598"/>
                  <a:gd name="connsiteY7" fmla="*/ 45786 h 963131"/>
                  <a:gd name="connsiteX8" fmla="*/ 525477 w 862598"/>
                  <a:gd name="connsiteY8" fmla="*/ 24798 h 963131"/>
                  <a:gd name="connsiteX9" fmla="*/ 764448 w 862598"/>
                  <a:gd name="connsiteY9" fmla="*/ 102342 h 963131"/>
                  <a:gd name="connsiteX10" fmla="*/ 823050 w 862598"/>
                  <a:gd name="connsiteY10" fmla="*/ 153706 h 963131"/>
                  <a:gd name="connsiteX11" fmla="*/ 831375 w 862598"/>
                  <a:gd name="connsiteY11" fmla="*/ 180307 h 963131"/>
                  <a:gd name="connsiteX12" fmla="*/ 862598 w 862598"/>
                  <a:gd name="connsiteY12" fmla="*/ 478482 h 9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598" h="963131">
                    <a:moveTo>
                      <a:pt x="862598" y="478482"/>
                    </a:moveTo>
                    <a:cubicBezTo>
                      <a:pt x="862598" y="593288"/>
                      <a:pt x="850774" y="697904"/>
                      <a:pt x="831375" y="776658"/>
                    </a:cubicBezTo>
                    <a:lnTo>
                      <a:pt x="822738" y="804257"/>
                    </a:lnTo>
                    <a:lnTo>
                      <a:pt x="764448" y="855347"/>
                    </a:lnTo>
                    <a:cubicBezTo>
                      <a:pt x="696232" y="904304"/>
                      <a:pt x="613997" y="932891"/>
                      <a:pt x="525477" y="932891"/>
                    </a:cubicBezTo>
                    <a:cubicBezTo>
                      <a:pt x="383006" y="932891"/>
                      <a:pt x="88092" y="1003646"/>
                      <a:pt x="18330" y="928699"/>
                    </a:cubicBezTo>
                    <a:cubicBezTo>
                      <a:pt x="-51431" y="853751"/>
                      <a:pt x="99915" y="635951"/>
                      <a:pt x="106910" y="483205"/>
                    </a:cubicBezTo>
                    <a:cubicBezTo>
                      <a:pt x="113904" y="330458"/>
                      <a:pt x="-26251" y="122187"/>
                      <a:pt x="43510" y="45786"/>
                    </a:cubicBezTo>
                    <a:cubicBezTo>
                      <a:pt x="113271" y="-30615"/>
                      <a:pt x="294882" y="7876"/>
                      <a:pt x="525477" y="24798"/>
                    </a:cubicBezTo>
                    <a:cubicBezTo>
                      <a:pt x="613997" y="24798"/>
                      <a:pt x="696232" y="53385"/>
                      <a:pt x="764448" y="102342"/>
                    </a:cubicBezTo>
                    <a:lnTo>
                      <a:pt x="823050" y="153706"/>
                    </a:lnTo>
                    <a:lnTo>
                      <a:pt x="831375" y="180307"/>
                    </a:lnTo>
                    <a:cubicBezTo>
                      <a:pt x="850774" y="259060"/>
                      <a:pt x="862598" y="363677"/>
                      <a:pt x="862598" y="47848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07643FC3-867F-4919-A558-CC719D24B53C}"/>
                  </a:ext>
                </a:extLst>
              </p:cNvPr>
              <p:cNvGrpSpPr/>
              <p:nvPr/>
            </p:nvGrpSpPr>
            <p:grpSpPr>
              <a:xfrm>
                <a:off x="3991988" y="1062180"/>
                <a:ext cx="1115122" cy="1218598"/>
                <a:chOff x="7480331" y="4348086"/>
                <a:chExt cx="144649" cy="158071"/>
              </a:xfrm>
              <a:grpFill/>
            </p:grpSpPr>
            <p:sp>
              <p:nvSpPr>
                <p:cNvPr id="58" name="Oval 9">
                  <a:extLst>
                    <a:ext uri="{FF2B5EF4-FFF2-40B4-BE49-F238E27FC236}">
                      <a16:creationId xmlns:a16="http://schemas.microsoft.com/office/drawing/2014/main" id="{01B1FBFB-45F3-4149-BAC0-6084E7CA1F10}"/>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Freeform 10">
                  <a:extLst>
                    <a:ext uri="{FF2B5EF4-FFF2-40B4-BE49-F238E27FC236}">
                      <a16:creationId xmlns:a16="http://schemas.microsoft.com/office/drawing/2014/main" id="{73074E97-4420-4116-9F0B-4A13E7646E68}"/>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53" name="Freeform 133">
                <a:extLst>
                  <a:ext uri="{FF2B5EF4-FFF2-40B4-BE49-F238E27FC236}">
                    <a16:creationId xmlns:a16="http://schemas.microsoft.com/office/drawing/2014/main" id="{66E0C7B5-E9B7-4BF2-BA56-DB91E2B1DAE5}"/>
                  </a:ext>
                </a:extLst>
              </p:cNvPr>
              <p:cNvSpPr/>
              <p:nvPr/>
            </p:nvSpPr>
            <p:spPr bwMode="auto">
              <a:xfrm>
                <a:off x="4129632" y="631839"/>
                <a:ext cx="839834" cy="386068"/>
              </a:xfrm>
              <a:custGeom>
                <a:avLst/>
                <a:gdLst>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8531 w 839834"/>
                  <a:gd name="connsiteY10" fmla="*/ 136745 h 386068"/>
                  <a:gd name="connsiteX11" fmla="*/ 0 w 839834"/>
                  <a:gd name="connsiteY11" fmla="*/ 113809 h 386068"/>
                  <a:gd name="connsiteX12" fmla="*/ 419917 w 839834"/>
                  <a:gd name="connsiteY12"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8717 w 839834"/>
                  <a:gd name="connsiteY9" fmla="*/ 136908 h 386068"/>
                  <a:gd name="connsiteX10" fmla="*/ 0 w 839834"/>
                  <a:gd name="connsiteY10" fmla="*/ 113809 h 386068"/>
                  <a:gd name="connsiteX11" fmla="*/ 419917 w 839834"/>
                  <a:gd name="connsiteY11" fmla="*/ 0 h 386068"/>
                  <a:gd name="connsiteX0" fmla="*/ 419917 w 839834"/>
                  <a:gd name="connsiteY0" fmla="*/ 0 h 386068"/>
                  <a:gd name="connsiteX1" fmla="*/ 839834 w 839834"/>
                  <a:gd name="connsiteY1" fmla="*/ 113809 h 386068"/>
                  <a:gd name="connsiteX2" fmla="*/ 838375 w 839834"/>
                  <a:gd name="connsiteY2" fmla="*/ 117732 h 386068"/>
                  <a:gd name="connsiteX3" fmla="*/ 839833 w 839834"/>
                  <a:gd name="connsiteY3" fmla="*/ 117732 h 386068"/>
                  <a:gd name="connsiteX4" fmla="*/ 772749 w 839834"/>
                  <a:gd name="connsiteY4" fmla="*/ 386068 h 386068"/>
                  <a:gd name="connsiteX5" fmla="*/ 768119 w 839834"/>
                  <a:gd name="connsiteY5" fmla="*/ 383756 h 386068"/>
                  <a:gd name="connsiteX6" fmla="*/ 419917 w 839834"/>
                  <a:gd name="connsiteY6" fmla="*/ 333579 h 386068"/>
                  <a:gd name="connsiteX7" fmla="*/ 71715 w 839834"/>
                  <a:gd name="connsiteY7" fmla="*/ 383756 h 386068"/>
                  <a:gd name="connsiteX8" fmla="*/ 70572 w 839834"/>
                  <a:gd name="connsiteY8" fmla="*/ 384327 h 386068"/>
                  <a:gd name="connsiteX9" fmla="*/ 0 w 839834"/>
                  <a:gd name="connsiteY9" fmla="*/ 113809 h 386068"/>
                  <a:gd name="connsiteX10" fmla="*/ 419917 w 839834"/>
                  <a:gd name="connsiteY10" fmla="*/ 0 h 386068"/>
                  <a:gd name="connsiteX0" fmla="*/ 419917 w 839834"/>
                  <a:gd name="connsiteY0" fmla="*/ 0 h 386068"/>
                  <a:gd name="connsiteX1" fmla="*/ 839834 w 839834"/>
                  <a:gd name="connsiteY1" fmla="*/ 113809 h 386068"/>
                  <a:gd name="connsiteX2" fmla="*/ 838375 w 839834"/>
                  <a:gd name="connsiteY2" fmla="*/ 117732 h 386068"/>
                  <a:gd name="connsiteX3" fmla="*/ 772749 w 839834"/>
                  <a:gd name="connsiteY3" fmla="*/ 386068 h 386068"/>
                  <a:gd name="connsiteX4" fmla="*/ 768119 w 839834"/>
                  <a:gd name="connsiteY4" fmla="*/ 383756 h 386068"/>
                  <a:gd name="connsiteX5" fmla="*/ 419917 w 839834"/>
                  <a:gd name="connsiteY5" fmla="*/ 333579 h 386068"/>
                  <a:gd name="connsiteX6" fmla="*/ 71715 w 839834"/>
                  <a:gd name="connsiteY6" fmla="*/ 383756 h 386068"/>
                  <a:gd name="connsiteX7" fmla="*/ 70572 w 839834"/>
                  <a:gd name="connsiteY7" fmla="*/ 384327 h 386068"/>
                  <a:gd name="connsiteX8" fmla="*/ 0 w 839834"/>
                  <a:gd name="connsiteY8" fmla="*/ 113809 h 386068"/>
                  <a:gd name="connsiteX9" fmla="*/ 419917 w 839834"/>
                  <a:gd name="connsiteY9" fmla="*/ 0 h 38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834" h="386068">
                    <a:moveTo>
                      <a:pt x="419917" y="0"/>
                    </a:moveTo>
                    <a:cubicBezTo>
                      <a:pt x="651831" y="0"/>
                      <a:pt x="839834" y="50954"/>
                      <a:pt x="839834" y="113809"/>
                    </a:cubicBezTo>
                    <a:lnTo>
                      <a:pt x="838375" y="117732"/>
                    </a:lnTo>
                    <a:lnTo>
                      <a:pt x="772749" y="386068"/>
                    </a:lnTo>
                    <a:lnTo>
                      <a:pt x="768119" y="383756"/>
                    </a:lnTo>
                    <a:cubicBezTo>
                      <a:pt x="692657" y="353483"/>
                      <a:pt x="564863" y="333579"/>
                      <a:pt x="419917" y="333579"/>
                    </a:cubicBezTo>
                    <a:cubicBezTo>
                      <a:pt x="274971" y="333579"/>
                      <a:pt x="147177" y="353483"/>
                      <a:pt x="71715" y="383756"/>
                    </a:cubicBezTo>
                    <a:lnTo>
                      <a:pt x="70572" y="384327"/>
                    </a:lnTo>
                    <a:lnTo>
                      <a:pt x="0" y="113809"/>
                    </a:lnTo>
                    <a:cubicBezTo>
                      <a:pt x="0" y="50954"/>
                      <a:pt x="188003" y="0"/>
                      <a:pt x="419917" y="0"/>
                    </a:cubicBezTo>
                    <a:close/>
                  </a:path>
                </a:pathLst>
              </a:custGeom>
              <a:grpFill/>
              <a:ln w="12700" cap="rnd">
                <a:solidFill>
                  <a:schemeClr val="tx2"/>
                </a:solidFill>
                <a:miter lim="800000"/>
                <a:headEnd/>
                <a:tailEnd/>
              </a:ln>
              <a:effectLst/>
            </p:spPr>
            <p:txBody>
              <a:bodyPr wrap="square" lIns="93260" tIns="46630" rIns="93260" bIns="46630" numCol="1" spcCol="0" rtlCol="0" fromWordArt="0" anchor="ctr" anchorCtr="0" forceAA="0" compatLnSpc="1"/>
              <a:lstStyle/>
              <a:p>
                <a:pPr defTabSz="932597">
                  <a:defRPr/>
                </a:pPr>
                <a:endParaRPr lang="en-US" sz="1836">
                  <a:solidFill>
                    <a:prstClr val="black"/>
                  </a:solidFill>
                  <a:latin typeface="Arial" charset="0"/>
                  <a:ea typeface="Arial" charset="0"/>
                  <a:cs typeface="Arial" charset="0"/>
                </a:endParaRPr>
              </a:p>
            </p:txBody>
          </p:sp>
          <p:grpSp>
            <p:nvGrpSpPr>
              <p:cNvPr id="54" name="Group 53">
                <a:extLst>
                  <a:ext uri="{FF2B5EF4-FFF2-40B4-BE49-F238E27FC236}">
                    <a16:creationId xmlns:a16="http://schemas.microsoft.com/office/drawing/2014/main" id="{3C90EAD6-9A2D-438D-B303-F6A66DC5D5CC}"/>
                  </a:ext>
                </a:extLst>
              </p:cNvPr>
              <p:cNvGrpSpPr/>
              <p:nvPr/>
            </p:nvGrpSpPr>
            <p:grpSpPr>
              <a:xfrm>
                <a:off x="4464775" y="706285"/>
                <a:ext cx="169549" cy="169549"/>
                <a:chOff x="4516464" y="2303543"/>
                <a:chExt cx="115200" cy="115200"/>
              </a:xfrm>
              <a:grpFill/>
            </p:grpSpPr>
            <p:cxnSp>
              <p:nvCxnSpPr>
                <p:cNvPr id="55" name="Straight Connector 54">
                  <a:extLst>
                    <a:ext uri="{FF2B5EF4-FFF2-40B4-BE49-F238E27FC236}">
                      <a16:creationId xmlns:a16="http://schemas.microsoft.com/office/drawing/2014/main" id="{E472D134-DF3C-43E0-95CB-17F2DCBC94B5}"/>
                    </a:ext>
                  </a:extLst>
                </p:cNvPr>
                <p:cNvCxnSpPr/>
                <p:nvPr/>
              </p:nvCxnSpPr>
              <p:spPr bwMode="auto">
                <a:xfrm rot="36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8B8CDED-0EB5-4F18-A738-4762BFEEAE20}"/>
                    </a:ext>
                  </a:extLst>
                </p:cNvPr>
                <p:cNvCxnSpPr/>
                <p:nvPr/>
              </p:nvCxnSpPr>
              <p:spPr bwMode="auto">
                <a:xfrm rot="7200000">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D0C5430-9C66-4439-93A4-92CF96885F07}"/>
                    </a:ext>
                  </a:extLst>
                </p:cNvPr>
                <p:cNvCxnSpPr/>
                <p:nvPr/>
              </p:nvCxnSpPr>
              <p:spPr bwMode="auto">
                <a:xfrm>
                  <a:off x="4574064" y="2303543"/>
                  <a:ext cx="0" cy="115200"/>
                </a:xfrm>
                <a:prstGeom prst="line">
                  <a:avLst/>
                </a:prstGeom>
                <a:grpFill/>
                <a:ln w="12700" cap="flat" cmpd="sng" algn="ctr">
                  <a:solidFill>
                    <a:schemeClr val="tx2"/>
                  </a:solidFill>
                  <a:prstDash val="solid"/>
                  <a:round/>
                  <a:headEnd type="none" w="med" len="med"/>
                  <a:tailEnd type="none" w="med" len="med"/>
                </a:ln>
                <a:effectLst/>
              </p:spPr>
            </p:cxnSp>
          </p:grpSp>
        </p:grpSp>
        <p:sp>
          <p:nvSpPr>
            <p:cNvPr id="50" name="Freeform 1">
              <a:extLst>
                <a:ext uri="{FF2B5EF4-FFF2-40B4-BE49-F238E27FC236}">
                  <a16:creationId xmlns:a16="http://schemas.microsoft.com/office/drawing/2014/main" id="{F3474839-7124-4A50-B487-D4A1C68F3ADD}"/>
                </a:ext>
              </a:extLst>
            </p:cNvPr>
            <p:cNvSpPr/>
            <p:nvPr/>
          </p:nvSpPr>
          <p:spPr bwMode="auto">
            <a:xfrm>
              <a:off x="5994107" y="3155427"/>
              <a:ext cx="875374" cy="674768"/>
            </a:xfrm>
            <a:custGeom>
              <a:avLst/>
              <a:gdLst>
                <a:gd name="connsiteX0" fmla="*/ 0 w 217283"/>
                <a:gd name="connsiteY0" fmla="*/ 0 h 167489"/>
                <a:gd name="connsiteX1" fmla="*/ 117695 w 217283"/>
                <a:gd name="connsiteY1" fmla="*/ 167489 h 167489"/>
                <a:gd name="connsiteX2" fmla="*/ 217283 w 217283"/>
                <a:gd name="connsiteY2" fmla="*/ 0 h 167489"/>
              </a:gdLst>
              <a:ahLst/>
              <a:cxnLst>
                <a:cxn ang="0">
                  <a:pos x="connsiteX0" y="connsiteY0"/>
                </a:cxn>
                <a:cxn ang="0">
                  <a:pos x="connsiteX1" y="connsiteY1"/>
                </a:cxn>
                <a:cxn ang="0">
                  <a:pos x="connsiteX2" y="connsiteY2"/>
                </a:cxn>
              </a:cxnLst>
              <a:rect l="l" t="t" r="r" b="b"/>
              <a:pathLst>
                <a:path w="217283" h="167489">
                  <a:moveTo>
                    <a:pt x="0" y="0"/>
                  </a:moveTo>
                  <a:lnTo>
                    <a:pt x="117695" y="167489"/>
                  </a:lnTo>
                  <a:lnTo>
                    <a:pt x="217283" y="0"/>
                  </a:lnTo>
                </a:path>
              </a:pathLst>
            </a:custGeom>
            <a:grpFill/>
            <a:ln w="12700" cap="rnd">
              <a:solidFill>
                <a:schemeClr val="tx2"/>
              </a:solidFill>
              <a:miter lim="800000"/>
              <a:headEnd/>
              <a:tailEnd/>
            </a:ln>
            <a:effectLst/>
          </p:spPr>
          <p:txBody>
            <a:bodyPr rtlCol="0" anchor="ctr"/>
            <a:lstStyle/>
            <a:p>
              <a:pPr algn="ctr" defTabSz="932597">
                <a:defRPr/>
              </a:pPr>
              <a:endParaRPr lang="en-US" sz="1836">
                <a:solidFill>
                  <a:srgbClr val="000000"/>
                </a:solidFill>
                <a:latin typeface="Segoe UI"/>
              </a:endParaRPr>
            </a:p>
          </p:txBody>
        </p:sp>
      </p:grpSp>
      <p:grpSp>
        <p:nvGrpSpPr>
          <p:cNvPr id="60" name="Group 59">
            <a:extLst>
              <a:ext uri="{FF2B5EF4-FFF2-40B4-BE49-F238E27FC236}">
                <a16:creationId xmlns:a16="http://schemas.microsoft.com/office/drawing/2014/main" id="{B4B05BB7-CAB2-4342-85E9-9F254820DBEB}"/>
              </a:ext>
            </a:extLst>
          </p:cNvPr>
          <p:cNvGrpSpPr/>
          <p:nvPr/>
        </p:nvGrpSpPr>
        <p:grpSpPr>
          <a:xfrm>
            <a:off x="9234498" y="1767550"/>
            <a:ext cx="599970" cy="670353"/>
            <a:chOff x="4120031" y="1997978"/>
            <a:chExt cx="1061570" cy="1186100"/>
          </a:xfrm>
        </p:grpSpPr>
        <p:sp>
          <p:nvSpPr>
            <p:cNvPr id="61" name="Freeform 5">
              <a:extLst>
                <a:ext uri="{FF2B5EF4-FFF2-40B4-BE49-F238E27FC236}">
                  <a16:creationId xmlns:a16="http://schemas.microsoft.com/office/drawing/2014/main" id="{2CDE5507-F23D-4D06-84EB-1BCE95F92C55}"/>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rapezoid 22">
              <a:extLst>
                <a:ext uri="{FF2B5EF4-FFF2-40B4-BE49-F238E27FC236}">
                  <a16:creationId xmlns:a16="http://schemas.microsoft.com/office/drawing/2014/main" id="{BF685585-F489-45D2-BC11-C5CF75B0E78F}"/>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Trapezoid 62">
              <a:extLst>
                <a:ext uri="{FF2B5EF4-FFF2-40B4-BE49-F238E27FC236}">
                  <a16:creationId xmlns:a16="http://schemas.microsoft.com/office/drawing/2014/main" id="{7966A3A1-BDCF-4C7E-A221-3FB0EF85FDC2}"/>
                </a:ext>
              </a:extLst>
            </p:cNvPr>
            <p:cNvSpPr/>
            <p:nvPr/>
          </p:nvSpPr>
          <p:spPr bwMode="auto">
            <a:xfrm>
              <a:off x="4561608" y="2811501"/>
              <a:ext cx="178417" cy="370100"/>
            </a:xfrm>
            <a:prstGeom prst="trapezoid">
              <a:avLst>
                <a:gd name="adj" fmla="val 3160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ounded Rectangle 437">
              <a:extLst>
                <a:ext uri="{FF2B5EF4-FFF2-40B4-BE49-F238E27FC236}">
                  <a16:creationId xmlns:a16="http://schemas.microsoft.com/office/drawing/2014/main" id="{F3D27BD8-F205-486B-B25B-EA0CA50301D2}"/>
                </a:ext>
              </a:extLst>
            </p:cNvPr>
            <p:cNvSpPr/>
            <p:nvPr/>
          </p:nvSpPr>
          <p:spPr bwMode="auto">
            <a:xfrm>
              <a:off x="4436945"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ounded Rectangle 438">
              <a:extLst>
                <a:ext uri="{FF2B5EF4-FFF2-40B4-BE49-F238E27FC236}">
                  <a16:creationId xmlns:a16="http://schemas.microsoft.com/office/drawing/2014/main" id="{9FC247D0-CECE-425A-A65E-58EF7D4226D8}"/>
                </a:ext>
              </a:extLst>
            </p:cNvPr>
            <p:cNvSpPr/>
            <p:nvPr/>
          </p:nvSpPr>
          <p:spPr bwMode="auto">
            <a:xfrm>
              <a:off x="4683086" y="2245208"/>
              <a:ext cx="188290" cy="131506"/>
            </a:xfrm>
            <a:prstGeom prst="round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439">
              <a:extLst>
                <a:ext uri="{FF2B5EF4-FFF2-40B4-BE49-F238E27FC236}">
                  <a16:creationId xmlns:a16="http://schemas.microsoft.com/office/drawing/2014/main" id="{BC614826-B029-4BAF-8B28-264361698DB8}"/>
                </a:ext>
              </a:extLst>
            </p:cNvPr>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cxnSp>
        <p:nvCxnSpPr>
          <p:cNvPr id="11" name="Straight Arrow Connector 10">
            <a:extLst>
              <a:ext uri="{FF2B5EF4-FFF2-40B4-BE49-F238E27FC236}">
                <a16:creationId xmlns:a16="http://schemas.microsoft.com/office/drawing/2014/main" id="{5C977976-B47F-4360-8C80-9B69BE57D206}"/>
              </a:ext>
            </a:extLst>
          </p:cNvPr>
          <p:cNvCxnSpPr>
            <a:cxnSpLocks/>
          </p:cNvCxnSpPr>
          <p:nvPr/>
        </p:nvCxnSpPr>
        <p:spPr>
          <a:xfrm flipV="1">
            <a:off x="5503103" y="4193111"/>
            <a:ext cx="0" cy="338836"/>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B91BF7-AB00-4A20-B7B4-7D5823A40290}"/>
              </a:ext>
            </a:extLst>
          </p:cNvPr>
          <p:cNvCxnSpPr>
            <a:cxnSpLocks/>
          </p:cNvCxnSpPr>
          <p:nvPr/>
        </p:nvCxnSpPr>
        <p:spPr>
          <a:xfrm>
            <a:off x="9515933" y="4298341"/>
            <a:ext cx="0" cy="345109"/>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4926" y="4814540"/>
            <a:ext cx="3791023" cy="1232792"/>
          </a:xfrm>
          <a:prstGeom prst="rect">
            <a:avLst/>
          </a:prstGeom>
          <a:solidFill>
            <a:schemeClr val="bg1"/>
          </a:solidFill>
          <a:ln w="12700">
            <a:solidFill>
              <a:schemeClr val="tx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224"/>
              <a:t>SELECT * FROM Membership;</a:t>
            </a:r>
          </a:p>
          <a:p>
            <a:pPr lvl="0">
              <a:defRPr/>
            </a:pPr>
            <a:endParaRPr lang="en-US" sz="1122" kern="0">
              <a:solidFill>
                <a:srgbClr val="505050"/>
              </a:solidFill>
            </a:endParaRPr>
          </a:p>
          <a:p>
            <a:pPr lvl="0">
              <a:defRPr/>
            </a:pPr>
            <a:r>
              <a:rPr lang="en-US" sz="1122" kern="0">
                <a:solidFill>
                  <a:srgbClr val="505050"/>
                </a:solidFill>
              </a:rPr>
              <a:t>Msg 230, Level 14, State 1, Line 12</a:t>
            </a:r>
          </a:p>
          <a:p>
            <a:pPr lvl="0">
              <a:defRPr/>
            </a:pPr>
            <a:r>
              <a:rPr lang="en-US" sz="1122" kern="0">
                <a:solidFill>
                  <a:srgbClr val="505050"/>
                </a:solidFill>
              </a:rPr>
              <a:t>The SELECT permission was denied on the column 'SSN' of the object 'Membership', database '</a:t>
            </a:r>
            <a:r>
              <a:rPr lang="en-US" sz="1122" kern="0" err="1">
                <a:solidFill>
                  <a:srgbClr val="505050"/>
                </a:solidFill>
              </a:rPr>
              <a:t>CLS_TestDW</a:t>
            </a:r>
            <a:r>
              <a:rPr lang="en-US" sz="1122" kern="0">
                <a:solidFill>
                  <a:srgbClr val="505050"/>
                </a:solidFill>
              </a:rPr>
              <a:t>', schema 'dbo'.</a:t>
            </a:r>
          </a:p>
        </p:txBody>
      </p:sp>
      <p:cxnSp>
        <p:nvCxnSpPr>
          <p:cNvPr id="48" name="Straight Arrow Connector 47">
            <a:extLst>
              <a:ext uri="{FF2B5EF4-FFF2-40B4-BE49-F238E27FC236}">
                <a16:creationId xmlns:a16="http://schemas.microsoft.com/office/drawing/2014/main" id="{8D178EF5-31C9-48F4-80D7-7EFC7C84F44E}"/>
              </a:ext>
            </a:extLst>
          </p:cNvPr>
          <p:cNvCxnSpPr>
            <a:cxnSpLocks/>
          </p:cNvCxnSpPr>
          <p:nvPr/>
        </p:nvCxnSpPr>
        <p:spPr>
          <a:xfrm flipH="1">
            <a:off x="6260707" y="3425494"/>
            <a:ext cx="761409"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8C2DB68-7BBE-4249-8B89-124D7922600B}"/>
              </a:ext>
            </a:extLst>
          </p:cNvPr>
          <p:cNvSpPr txBox="1"/>
          <p:nvPr/>
        </p:nvSpPr>
        <p:spPr>
          <a:xfrm>
            <a:off x="7113265" y="5310389"/>
            <a:ext cx="4936134" cy="267080"/>
          </a:xfrm>
          <a:prstGeom prst="rect">
            <a:avLst/>
          </a:prstGeom>
          <a:noFill/>
        </p:spPr>
        <p:txBody>
          <a:bodyPr wrap="none" lIns="93260" tIns="46630" rIns="93260" bIns="46630" rtlCol="0">
            <a:spAutoFit/>
          </a:bodyPr>
          <a:lstStyle/>
          <a:p>
            <a:pPr defTabSz="932597">
              <a:lnSpc>
                <a:spcPct val="90000"/>
              </a:lnSpc>
              <a:spcAft>
                <a:spcPts val="600"/>
              </a:spcAft>
              <a:defRPr/>
            </a:pPr>
            <a:r>
              <a:rPr lang="en-US" sz="1224" kern="0">
                <a:solidFill>
                  <a:srgbClr val="0078D7"/>
                </a:solidFill>
                <a:latin typeface="Segoe UI"/>
              </a:rPr>
              <a:t>Allow ‘Nurse’ to access all columns except for sensitive SSN column</a:t>
            </a:r>
          </a:p>
        </p:txBody>
      </p:sp>
      <p:cxnSp>
        <p:nvCxnSpPr>
          <p:cNvPr id="68" name="Straight Arrow Connector 67">
            <a:extLst>
              <a:ext uri="{FF2B5EF4-FFF2-40B4-BE49-F238E27FC236}">
                <a16:creationId xmlns:a16="http://schemas.microsoft.com/office/drawing/2014/main" id="{E7C3F7CA-678B-4CC8-B9F2-F009F9370B9F}"/>
              </a:ext>
            </a:extLst>
          </p:cNvPr>
          <p:cNvCxnSpPr>
            <a:cxnSpLocks/>
          </p:cNvCxnSpPr>
          <p:nvPr/>
        </p:nvCxnSpPr>
        <p:spPr>
          <a:xfrm flipH="1">
            <a:off x="6052776" y="4960404"/>
            <a:ext cx="969341"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585F4B3-E484-4FFC-9DB9-42B24DFF624F}"/>
              </a:ext>
            </a:extLst>
          </p:cNvPr>
          <p:cNvSpPr txBox="1"/>
          <p:nvPr/>
        </p:nvSpPr>
        <p:spPr>
          <a:xfrm>
            <a:off x="650519" y="6064156"/>
            <a:ext cx="2775790" cy="439988"/>
          </a:xfrm>
          <a:prstGeom prst="rect">
            <a:avLst/>
          </a:prstGeom>
          <a:noFill/>
        </p:spPr>
        <p:txBody>
          <a:bodyPr wrap="square" lIns="93260" tIns="46630" rIns="93260" bIns="46630" rtlCol="0">
            <a:spAutoFit/>
          </a:bodyPr>
          <a:lstStyle/>
          <a:p>
            <a:pPr defTabSz="932597">
              <a:lnSpc>
                <a:spcPct val="90000"/>
              </a:lnSpc>
              <a:spcAft>
                <a:spcPts val="600"/>
              </a:spcAft>
              <a:defRPr/>
            </a:pPr>
            <a:r>
              <a:rPr lang="en-US" sz="1224" kern="0">
                <a:solidFill>
                  <a:srgbClr val="0078D7"/>
                </a:solidFill>
                <a:latin typeface="Segoe UI"/>
              </a:rPr>
              <a:t>Queries executed as ‘Nurse’ will fail if they include the SSN column</a:t>
            </a:r>
          </a:p>
        </p:txBody>
      </p:sp>
    </p:spTree>
    <p:extLst>
      <p:ext uri="{BB962C8B-B14F-4D97-AF65-F5344CB8AC3E}">
        <p14:creationId xmlns:p14="http://schemas.microsoft.com/office/powerpoint/2010/main" val="2941428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3537B-48FC-4924-A223-0E8E1683A948}"/>
              </a:ext>
            </a:extLst>
          </p:cNvPr>
          <p:cNvSpPr>
            <a:spLocks noGrp="1"/>
          </p:cNvSpPr>
          <p:nvPr>
            <p:ph type="title"/>
          </p:nvPr>
        </p:nvSpPr>
        <p:spPr/>
        <p:txBody>
          <a:bodyPr/>
          <a:lstStyle/>
          <a:p>
            <a:r>
              <a:rPr lang="en-US" dirty="0"/>
              <a:t>SQL Data discovery &amp; classification	</a:t>
            </a:r>
            <a:r>
              <a:rPr lang="en-US" dirty="0">
                <a:solidFill>
                  <a:srgbClr val="FF0000"/>
                </a:solidFill>
              </a:rPr>
              <a:t>PRE</a:t>
            </a:r>
          </a:p>
        </p:txBody>
      </p:sp>
      <p:pic>
        <p:nvPicPr>
          <p:cNvPr id="4" name="Picture 3" descr="https://msdnshared.blob.core.windows.net/media/2018/02/Screenshot_2-2.png">
            <a:extLst>
              <a:ext uri="{FF2B5EF4-FFF2-40B4-BE49-F238E27FC236}">
                <a16:creationId xmlns:a16="http://schemas.microsoft.com/office/drawing/2014/main" id="{252E1DB4-9C05-4743-A34C-1C3A6FD936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9553" y="1084046"/>
            <a:ext cx="4669213" cy="33391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descr="Information Protection Policy">
            <a:extLst>
              <a:ext uri="{FF2B5EF4-FFF2-40B4-BE49-F238E27FC236}">
                <a16:creationId xmlns:a16="http://schemas.microsoft.com/office/drawing/2014/main" id="{649DA21B-527D-45E0-B4AD-62D8A796D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6963" y="3409563"/>
            <a:ext cx="3969362" cy="17977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EBA78-0163-496E-B76A-D104C965E076}"/>
              </a:ext>
            </a:extLst>
          </p:cNvPr>
          <p:cNvSpPr/>
          <p:nvPr/>
        </p:nvSpPr>
        <p:spPr>
          <a:xfrm>
            <a:off x="490149" y="1537248"/>
            <a:ext cx="6217356" cy="2471664"/>
          </a:xfrm>
          <a:prstGeom prst="rect">
            <a:avLst/>
          </a:prstGeom>
        </p:spPr>
        <p:txBody>
          <a:bodyPr>
            <a:spAutoFit/>
          </a:bodyPr>
          <a:lstStyle/>
          <a:p>
            <a:pPr defTabSz="932563">
              <a:spcBef>
                <a:spcPts val="1224"/>
              </a:spcBef>
              <a:buClr>
                <a:srgbClr val="0078D7"/>
              </a:buClr>
              <a:buSzPct val="90000"/>
            </a:pPr>
            <a:r>
              <a:rPr lang="en-US" sz="2448">
                <a:solidFill>
                  <a:srgbClr val="0078D7"/>
                </a:solidFill>
                <a:latin typeface="Segoe UI Semilight" panose="020B0402040204020203" pitchFamily="34" charset="0"/>
                <a:cs typeface="Segoe UI Semilight" panose="020B0402040204020203" pitchFamily="34" charset="0"/>
              </a:rPr>
              <a:t>Overview</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Automatic discovery of columns with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Add persistent sensitive data labels</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Audit and detect access to the sensitive data</a:t>
            </a:r>
          </a:p>
          <a:p>
            <a:pPr marL="0" lvl="1" defTabSz="932563">
              <a:spcBef>
                <a:spcPts val="612"/>
              </a:spcBef>
              <a:spcAft>
                <a:spcPts val="204"/>
              </a:spcAft>
              <a:buClr>
                <a:srgbClr val="0078D7"/>
              </a:buClr>
              <a:buSzPct val="90000"/>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Manage labels for your entire Azure tenant using Azure Security Center</a:t>
            </a:r>
          </a:p>
        </p:txBody>
      </p:sp>
      <p:sp>
        <p:nvSpPr>
          <p:cNvPr id="7" name="Rectangle 6">
            <a:extLst>
              <a:ext uri="{FF2B5EF4-FFF2-40B4-BE49-F238E27FC236}">
                <a16:creationId xmlns:a16="http://schemas.microsoft.com/office/drawing/2014/main" id="{E6488ACB-EAFD-4E17-91A6-4F49D2A6FF7C}"/>
              </a:ext>
            </a:extLst>
          </p:cNvPr>
          <p:cNvSpPr/>
          <p:nvPr/>
        </p:nvSpPr>
        <p:spPr>
          <a:xfrm>
            <a:off x="1845177"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47" tIns="46623" rIns="93247" bIns="46623" rtlCol="0" anchor="ctr" anchorCtr="0">
            <a:spAutoFit/>
          </a:bodyPr>
          <a:lstStyle/>
          <a:p>
            <a:pPr algn="ctr" defTabSz="932563">
              <a:defRPr/>
            </a:pPr>
            <a:r>
              <a:rPr lang="en-US" sz="1428">
                <a:solidFill>
                  <a:srgbClr val="0078D7"/>
                </a:solidFill>
                <a:latin typeface="Segoe UI"/>
              </a:rPr>
              <a:t>Discover</a:t>
            </a:r>
          </a:p>
        </p:txBody>
      </p:sp>
      <p:grpSp>
        <p:nvGrpSpPr>
          <p:cNvPr id="8" name="Group 7">
            <a:extLst>
              <a:ext uri="{FF2B5EF4-FFF2-40B4-BE49-F238E27FC236}">
                <a16:creationId xmlns:a16="http://schemas.microsoft.com/office/drawing/2014/main" id="{284DBD93-5EE0-45C8-BE11-BF280E2C096B}"/>
              </a:ext>
            </a:extLst>
          </p:cNvPr>
          <p:cNvGrpSpPr/>
          <p:nvPr/>
        </p:nvGrpSpPr>
        <p:grpSpPr>
          <a:xfrm>
            <a:off x="1513022" y="5277473"/>
            <a:ext cx="1589205" cy="982964"/>
            <a:chOff x="855228" y="693135"/>
            <a:chExt cx="814784" cy="503965"/>
          </a:xfrm>
        </p:grpSpPr>
        <p:grpSp>
          <p:nvGrpSpPr>
            <p:cNvPr id="9" name="Group 4">
              <a:extLst>
                <a:ext uri="{FF2B5EF4-FFF2-40B4-BE49-F238E27FC236}">
                  <a16:creationId xmlns:a16="http://schemas.microsoft.com/office/drawing/2014/main" id="{D8BBEB6F-17D5-4F21-B9B9-B7692F9106CA}"/>
                </a:ext>
              </a:extLst>
            </p:cNvPr>
            <p:cNvGrpSpPr>
              <a:grpSpLocks noChangeAspect="1"/>
            </p:cNvGrpSpPr>
            <p:nvPr/>
          </p:nvGrpSpPr>
          <p:grpSpPr bwMode="auto">
            <a:xfrm>
              <a:off x="1118865" y="693135"/>
              <a:ext cx="287510" cy="503666"/>
              <a:chOff x="866" y="3346"/>
              <a:chExt cx="137" cy="240"/>
            </a:xfrm>
          </p:grpSpPr>
          <p:sp>
            <p:nvSpPr>
              <p:cNvPr id="32" name="Freeform 5">
                <a:extLst>
                  <a:ext uri="{FF2B5EF4-FFF2-40B4-BE49-F238E27FC236}">
                    <a16:creationId xmlns:a16="http://schemas.microsoft.com/office/drawing/2014/main" id="{8D146E11-6DCB-4FDF-B737-3B844EE1C41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3" name="Freeform 6">
                <a:extLst>
                  <a:ext uri="{FF2B5EF4-FFF2-40B4-BE49-F238E27FC236}">
                    <a16:creationId xmlns:a16="http://schemas.microsoft.com/office/drawing/2014/main" id="{EE2751A0-54C3-4067-BC20-25DDD23AE59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4" name="Freeform 7">
                <a:extLst>
                  <a:ext uri="{FF2B5EF4-FFF2-40B4-BE49-F238E27FC236}">
                    <a16:creationId xmlns:a16="http://schemas.microsoft.com/office/drawing/2014/main" id="{00845E40-CE00-4671-964C-5D664D24C54F}"/>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5" name="Freeform 8">
                <a:extLst>
                  <a:ext uri="{FF2B5EF4-FFF2-40B4-BE49-F238E27FC236}">
                    <a16:creationId xmlns:a16="http://schemas.microsoft.com/office/drawing/2014/main" id="{8006CDCA-F004-47E1-8077-45E9296613A6}"/>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nvGrpSpPr>
            <p:cNvPr id="10" name="Group 9">
              <a:extLst>
                <a:ext uri="{FF2B5EF4-FFF2-40B4-BE49-F238E27FC236}">
                  <a16:creationId xmlns:a16="http://schemas.microsoft.com/office/drawing/2014/main" id="{27AF84E5-9BF2-4C1A-AE3B-E89DF0599BEC}"/>
                </a:ext>
              </a:extLst>
            </p:cNvPr>
            <p:cNvGrpSpPr/>
            <p:nvPr/>
          </p:nvGrpSpPr>
          <p:grpSpPr>
            <a:xfrm>
              <a:off x="855228" y="788559"/>
              <a:ext cx="814784" cy="408541"/>
              <a:chOff x="3398731" y="2302049"/>
              <a:chExt cx="814784" cy="408541"/>
            </a:xfrm>
          </p:grpSpPr>
          <p:sp>
            <p:nvSpPr>
              <p:cNvPr id="11" name="Freeform 21">
                <a:extLst>
                  <a:ext uri="{FF2B5EF4-FFF2-40B4-BE49-F238E27FC236}">
                    <a16:creationId xmlns:a16="http://schemas.microsoft.com/office/drawing/2014/main" id="{3A9B4000-2DE0-4574-B888-DA8913930FB5}"/>
                  </a:ext>
                </a:extLst>
              </p:cNvPr>
              <p:cNvSpPr>
                <a:spLocks/>
              </p:cNvSpPr>
              <p:nvPr/>
            </p:nvSpPr>
            <p:spPr bwMode="auto">
              <a:xfrm>
                <a:off x="3398731"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2" name="Freeform 22">
                <a:extLst>
                  <a:ext uri="{FF2B5EF4-FFF2-40B4-BE49-F238E27FC236}">
                    <a16:creationId xmlns:a16="http://schemas.microsoft.com/office/drawing/2014/main" id="{9F0B554C-D46D-4616-9BBA-9AC043A5D267}"/>
                  </a:ext>
                </a:extLst>
              </p:cNvPr>
              <p:cNvSpPr>
                <a:spLocks/>
              </p:cNvSpPr>
              <p:nvPr/>
            </p:nvSpPr>
            <p:spPr bwMode="auto">
              <a:xfrm>
                <a:off x="3574575"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3" name="Freeform 24">
                <a:extLst>
                  <a:ext uri="{FF2B5EF4-FFF2-40B4-BE49-F238E27FC236}">
                    <a16:creationId xmlns:a16="http://schemas.microsoft.com/office/drawing/2014/main" id="{AD9B2254-9381-4F13-A276-2514FDE9FAFE}"/>
                  </a:ext>
                </a:extLst>
              </p:cNvPr>
              <p:cNvSpPr>
                <a:spLocks/>
              </p:cNvSpPr>
              <p:nvPr/>
            </p:nvSpPr>
            <p:spPr bwMode="auto">
              <a:xfrm>
                <a:off x="3455583"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4" name="Freeform 27">
                <a:extLst>
                  <a:ext uri="{FF2B5EF4-FFF2-40B4-BE49-F238E27FC236}">
                    <a16:creationId xmlns:a16="http://schemas.microsoft.com/office/drawing/2014/main" id="{28EDF89C-3390-496A-A499-3EFB1EDBDE64}"/>
                  </a:ext>
                </a:extLst>
              </p:cNvPr>
              <p:cNvSpPr>
                <a:spLocks/>
              </p:cNvSpPr>
              <p:nvPr/>
            </p:nvSpPr>
            <p:spPr bwMode="auto">
              <a:xfrm>
                <a:off x="3398731"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5" name="Freeform 28">
                <a:extLst>
                  <a:ext uri="{FF2B5EF4-FFF2-40B4-BE49-F238E27FC236}">
                    <a16:creationId xmlns:a16="http://schemas.microsoft.com/office/drawing/2014/main" id="{47E32C8E-CC40-4799-8FCD-567EE51B50BD}"/>
                  </a:ext>
                </a:extLst>
              </p:cNvPr>
              <p:cNvSpPr>
                <a:spLocks/>
              </p:cNvSpPr>
              <p:nvPr/>
            </p:nvSpPr>
            <p:spPr bwMode="auto">
              <a:xfrm>
                <a:off x="3574575"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6" name="Freeform 30">
                <a:extLst>
                  <a:ext uri="{FF2B5EF4-FFF2-40B4-BE49-F238E27FC236}">
                    <a16:creationId xmlns:a16="http://schemas.microsoft.com/office/drawing/2014/main" id="{295135C8-F739-4419-A940-6476B31B1A77}"/>
                  </a:ext>
                </a:extLst>
              </p:cNvPr>
              <p:cNvSpPr>
                <a:spLocks/>
              </p:cNvSpPr>
              <p:nvPr/>
            </p:nvSpPr>
            <p:spPr bwMode="auto">
              <a:xfrm>
                <a:off x="3455583"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7" name="Freeform 31">
                <a:extLst>
                  <a:ext uri="{FF2B5EF4-FFF2-40B4-BE49-F238E27FC236}">
                    <a16:creationId xmlns:a16="http://schemas.microsoft.com/office/drawing/2014/main" id="{5B137827-83F4-4000-A272-F408E4ECB72F}"/>
                  </a:ext>
                </a:extLst>
              </p:cNvPr>
              <p:cNvSpPr>
                <a:spLocks/>
              </p:cNvSpPr>
              <p:nvPr/>
            </p:nvSpPr>
            <p:spPr bwMode="auto">
              <a:xfrm>
                <a:off x="3631427"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8" name="Freeform 33">
                <a:extLst>
                  <a:ext uri="{FF2B5EF4-FFF2-40B4-BE49-F238E27FC236}">
                    <a16:creationId xmlns:a16="http://schemas.microsoft.com/office/drawing/2014/main" id="{6A5670FA-6D17-41C3-82C3-14619F43200F}"/>
                  </a:ext>
                </a:extLst>
              </p:cNvPr>
              <p:cNvSpPr>
                <a:spLocks/>
              </p:cNvSpPr>
              <p:nvPr/>
            </p:nvSpPr>
            <p:spPr bwMode="auto">
              <a:xfrm>
                <a:off x="3517723"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19" name="Freeform 35">
                <a:extLst>
                  <a:ext uri="{FF2B5EF4-FFF2-40B4-BE49-F238E27FC236}">
                    <a16:creationId xmlns:a16="http://schemas.microsoft.com/office/drawing/2014/main" id="{1DF49BA2-23F1-4274-BD73-67AC83F00E69}"/>
                  </a:ext>
                </a:extLst>
              </p:cNvPr>
              <p:cNvSpPr>
                <a:spLocks/>
              </p:cNvSpPr>
              <p:nvPr/>
            </p:nvSpPr>
            <p:spPr bwMode="auto">
              <a:xfrm>
                <a:off x="3398731"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0" name="Freeform 36">
                <a:extLst>
                  <a:ext uri="{FF2B5EF4-FFF2-40B4-BE49-F238E27FC236}">
                    <a16:creationId xmlns:a16="http://schemas.microsoft.com/office/drawing/2014/main" id="{9978319E-CCD8-45F1-A2A9-B317DC98111F}"/>
                  </a:ext>
                </a:extLst>
              </p:cNvPr>
              <p:cNvSpPr>
                <a:spLocks/>
              </p:cNvSpPr>
              <p:nvPr/>
            </p:nvSpPr>
            <p:spPr bwMode="auto">
              <a:xfrm>
                <a:off x="3574575"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1" name="Freeform 22">
                <a:extLst>
                  <a:ext uri="{FF2B5EF4-FFF2-40B4-BE49-F238E27FC236}">
                    <a16:creationId xmlns:a16="http://schemas.microsoft.com/office/drawing/2014/main" id="{7470C474-A683-43D3-8402-8FF2EA42D40E}"/>
                  </a:ext>
                </a:extLst>
              </p:cNvPr>
              <p:cNvSpPr>
                <a:spLocks/>
              </p:cNvSpPr>
              <p:nvPr/>
            </p:nvSpPr>
            <p:spPr bwMode="auto">
              <a:xfrm>
                <a:off x="4098489" y="2302049"/>
                <a:ext cx="0" cy="9387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2" name="Freeform 24">
                <a:extLst>
                  <a:ext uri="{FF2B5EF4-FFF2-40B4-BE49-F238E27FC236}">
                    <a16:creationId xmlns:a16="http://schemas.microsoft.com/office/drawing/2014/main" id="{96134C03-2794-4918-95B8-F7BD876FE29F}"/>
                  </a:ext>
                </a:extLst>
              </p:cNvPr>
              <p:cNvSpPr>
                <a:spLocks/>
              </p:cNvSpPr>
              <p:nvPr/>
            </p:nvSpPr>
            <p:spPr bwMode="auto">
              <a:xfrm>
                <a:off x="3979496" y="2302049"/>
                <a:ext cx="62141" cy="95194"/>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3" name="Freeform 25">
                <a:extLst>
                  <a:ext uri="{FF2B5EF4-FFF2-40B4-BE49-F238E27FC236}">
                    <a16:creationId xmlns:a16="http://schemas.microsoft.com/office/drawing/2014/main" id="{014C9AF7-F045-480E-BF7E-8EBF271F8250}"/>
                  </a:ext>
                </a:extLst>
              </p:cNvPr>
              <p:cNvSpPr>
                <a:spLocks/>
              </p:cNvSpPr>
              <p:nvPr/>
            </p:nvSpPr>
            <p:spPr bwMode="auto">
              <a:xfrm>
                <a:off x="4155341" y="2302049"/>
                <a:ext cx="58174" cy="95194"/>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4" name="Freeform 27">
                <a:extLst>
                  <a:ext uri="{FF2B5EF4-FFF2-40B4-BE49-F238E27FC236}">
                    <a16:creationId xmlns:a16="http://schemas.microsoft.com/office/drawing/2014/main" id="{3C694860-95F2-4D37-93F5-E663FAF3249B}"/>
                  </a:ext>
                </a:extLst>
              </p:cNvPr>
              <p:cNvSpPr>
                <a:spLocks/>
              </p:cNvSpPr>
              <p:nvPr/>
            </p:nvSpPr>
            <p:spPr bwMode="auto">
              <a:xfrm>
                <a:off x="3922644"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5" name="Freeform 28">
                <a:extLst>
                  <a:ext uri="{FF2B5EF4-FFF2-40B4-BE49-F238E27FC236}">
                    <a16:creationId xmlns:a16="http://schemas.microsoft.com/office/drawing/2014/main" id="{2594E7E7-70A3-425D-8458-D16DFE759C66}"/>
                  </a:ext>
                </a:extLst>
              </p:cNvPr>
              <p:cNvSpPr>
                <a:spLocks/>
              </p:cNvSpPr>
              <p:nvPr/>
            </p:nvSpPr>
            <p:spPr bwMode="auto">
              <a:xfrm>
                <a:off x="4098489" y="2615396"/>
                <a:ext cx="0" cy="9519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6" name="Freeform 30">
                <a:extLst>
                  <a:ext uri="{FF2B5EF4-FFF2-40B4-BE49-F238E27FC236}">
                    <a16:creationId xmlns:a16="http://schemas.microsoft.com/office/drawing/2014/main" id="{65541FBD-EECC-40CC-8110-5B7BF2C7DE00}"/>
                  </a:ext>
                </a:extLst>
              </p:cNvPr>
              <p:cNvSpPr>
                <a:spLocks/>
              </p:cNvSpPr>
              <p:nvPr/>
            </p:nvSpPr>
            <p:spPr bwMode="auto">
              <a:xfrm>
                <a:off x="3979496" y="2615396"/>
                <a:ext cx="62141" cy="95194"/>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7" name="Freeform 31">
                <a:extLst>
                  <a:ext uri="{FF2B5EF4-FFF2-40B4-BE49-F238E27FC236}">
                    <a16:creationId xmlns:a16="http://schemas.microsoft.com/office/drawing/2014/main" id="{E95824BE-6A02-47D7-9D8C-C2824ECC5447}"/>
                  </a:ext>
                </a:extLst>
              </p:cNvPr>
              <p:cNvSpPr>
                <a:spLocks/>
              </p:cNvSpPr>
              <p:nvPr/>
            </p:nvSpPr>
            <p:spPr bwMode="auto">
              <a:xfrm>
                <a:off x="4155341" y="2615396"/>
                <a:ext cx="58174" cy="95194"/>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8" name="Freeform 33">
                <a:extLst>
                  <a:ext uri="{FF2B5EF4-FFF2-40B4-BE49-F238E27FC236}">
                    <a16:creationId xmlns:a16="http://schemas.microsoft.com/office/drawing/2014/main" id="{D7372E10-8CC1-4F28-9FA6-D12D5CEE97BB}"/>
                  </a:ext>
                </a:extLst>
              </p:cNvPr>
              <p:cNvSpPr>
                <a:spLocks/>
              </p:cNvSpPr>
              <p:nvPr/>
            </p:nvSpPr>
            <p:spPr bwMode="auto">
              <a:xfrm>
                <a:off x="4041637"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29" name="Freeform 34">
                <a:extLst>
                  <a:ext uri="{FF2B5EF4-FFF2-40B4-BE49-F238E27FC236}">
                    <a16:creationId xmlns:a16="http://schemas.microsoft.com/office/drawing/2014/main" id="{5C633E58-D598-4829-8C42-D85AB3B65CDF}"/>
                  </a:ext>
                </a:extLst>
              </p:cNvPr>
              <p:cNvSpPr>
                <a:spLocks/>
              </p:cNvSpPr>
              <p:nvPr/>
            </p:nvSpPr>
            <p:spPr bwMode="auto">
              <a:xfrm>
                <a:off x="4213515" y="2463350"/>
                <a:ext cx="0" cy="8990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0" name="Freeform 35">
                <a:extLst>
                  <a:ext uri="{FF2B5EF4-FFF2-40B4-BE49-F238E27FC236}">
                    <a16:creationId xmlns:a16="http://schemas.microsoft.com/office/drawing/2014/main" id="{53A9AD40-502E-498F-817A-97DF3FE46A20}"/>
                  </a:ext>
                </a:extLst>
              </p:cNvPr>
              <p:cNvSpPr>
                <a:spLocks/>
              </p:cNvSpPr>
              <p:nvPr/>
            </p:nvSpPr>
            <p:spPr bwMode="auto">
              <a:xfrm>
                <a:off x="3922644" y="2463350"/>
                <a:ext cx="60818" cy="938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31" name="Freeform 36">
                <a:extLst>
                  <a:ext uri="{FF2B5EF4-FFF2-40B4-BE49-F238E27FC236}">
                    <a16:creationId xmlns:a16="http://schemas.microsoft.com/office/drawing/2014/main" id="{B68B6F2F-1561-457C-8CB0-803AA584C663}"/>
                  </a:ext>
                </a:extLst>
              </p:cNvPr>
              <p:cNvSpPr>
                <a:spLocks/>
              </p:cNvSpPr>
              <p:nvPr/>
            </p:nvSpPr>
            <p:spPr bwMode="auto">
              <a:xfrm>
                <a:off x="4098489" y="2463350"/>
                <a:ext cx="59496" cy="9387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sp>
        <p:nvSpPr>
          <p:cNvPr id="51" name="Rectangle 50">
            <a:extLst>
              <a:ext uri="{FF2B5EF4-FFF2-40B4-BE49-F238E27FC236}">
                <a16:creationId xmlns:a16="http://schemas.microsoft.com/office/drawing/2014/main" id="{0BBF13F8-61DB-49BB-BC90-81B94233BFB3}"/>
              </a:ext>
            </a:extLst>
          </p:cNvPr>
          <p:cNvSpPr/>
          <p:nvPr/>
        </p:nvSpPr>
        <p:spPr>
          <a:xfrm>
            <a:off x="5029999" y="6383170"/>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Classify</a:t>
            </a:r>
          </a:p>
        </p:txBody>
      </p:sp>
      <p:grpSp>
        <p:nvGrpSpPr>
          <p:cNvPr id="52" name="Group 51">
            <a:extLst>
              <a:ext uri="{FF2B5EF4-FFF2-40B4-BE49-F238E27FC236}">
                <a16:creationId xmlns:a16="http://schemas.microsoft.com/office/drawing/2014/main" id="{BAAD8017-0AE8-4953-9951-33AEDF125226}"/>
              </a:ext>
            </a:extLst>
          </p:cNvPr>
          <p:cNvGrpSpPr/>
          <p:nvPr/>
        </p:nvGrpSpPr>
        <p:grpSpPr>
          <a:xfrm>
            <a:off x="4742512" y="5325751"/>
            <a:ext cx="1499871" cy="986353"/>
            <a:chOff x="1216997" y="3249743"/>
            <a:chExt cx="1470595" cy="967101"/>
          </a:xfrm>
        </p:grpSpPr>
        <p:grpSp>
          <p:nvGrpSpPr>
            <p:cNvPr id="53" name="Group 52">
              <a:extLst>
                <a:ext uri="{FF2B5EF4-FFF2-40B4-BE49-F238E27FC236}">
                  <a16:creationId xmlns:a16="http://schemas.microsoft.com/office/drawing/2014/main" id="{1C61ECFC-7632-45DE-8EF9-2BFEEF012E55}"/>
                </a:ext>
              </a:extLst>
            </p:cNvPr>
            <p:cNvGrpSpPr/>
            <p:nvPr/>
          </p:nvGrpSpPr>
          <p:grpSpPr>
            <a:xfrm>
              <a:off x="2295274" y="3316106"/>
              <a:ext cx="330047" cy="76756"/>
              <a:chOff x="2326017" y="4564258"/>
              <a:chExt cx="330094" cy="76767"/>
            </a:xfrm>
          </p:grpSpPr>
          <p:sp>
            <p:nvSpPr>
              <p:cNvPr id="63" name="Oval 11">
                <a:extLst>
                  <a:ext uri="{FF2B5EF4-FFF2-40B4-BE49-F238E27FC236}">
                    <a16:creationId xmlns:a16="http://schemas.microsoft.com/office/drawing/2014/main" id="{22C25EBA-4614-4B41-A116-C2D46A447224}"/>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4" name="Oval 12">
                <a:extLst>
                  <a:ext uri="{FF2B5EF4-FFF2-40B4-BE49-F238E27FC236}">
                    <a16:creationId xmlns:a16="http://schemas.microsoft.com/office/drawing/2014/main" id="{61B35D13-460F-42FC-A3C3-5F383490C8BF}"/>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5" name="Oval 13">
                <a:extLst>
                  <a:ext uri="{FF2B5EF4-FFF2-40B4-BE49-F238E27FC236}">
                    <a16:creationId xmlns:a16="http://schemas.microsoft.com/office/drawing/2014/main" id="{E6A40F2C-E9F0-4537-90ED-34C3521EAEF3}"/>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4" name="Group 53">
              <a:extLst>
                <a:ext uri="{FF2B5EF4-FFF2-40B4-BE49-F238E27FC236}">
                  <a16:creationId xmlns:a16="http://schemas.microsoft.com/office/drawing/2014/main" id="{E4650EFB-E8FE-48CF-A70F-0CC8F886C8D5}"/>
                </a:ext>
              </a:extLst>
            </p:cNvPr>
            <p:cNvGrpSpPr/>
            <p:nvPr/>
          </p:nvGrpSpPr>
          <p:grpSpPr>
            <a:xfrm>
              <a:off x="1216997" y="3249743"/>
              <a:ext cx="1470595" cy="967101"/>
              <a:chOff x="1216997" y="3249743"/>
              <a:chExt cx="1470595" cy="967101"/>
            </a:xfrm>
          </p:grpSpPr>
          <p:grpSp>
            <p:nvGrpSpPr>
              <p:cNvPr id="55" name="Group 54">
                <a:extLst>
                  <a:ext uri="{FF2B5EF4-FFF2-40B4-BE49-F238E27FC236}">
                    <a16:creationId xmlns:a16="http://schemas.microsoft.com/office/drawing/2014/main" id="{FCDEA9EB-0014-4E88-A3EC-F9716FDD8937}"/>
                  </a:ext>
                </a:extLst>
              </p:cNvPr>
              <p:cNvGrpSpPr/>
              <p:nvPr/>
            </p:nvGrpSpPr>
            <p:grpSpPr>
              <a:xfrm>
                <a:off x="1216997" y="3249743"/>
                <a:ext cx="1470595" cy="967101"/>
                <a:chOff x="2107244" y="1575258"/>
                <a:chExt cx="310993" cy="348066"/>
              </a:xfrm>
            </p:grpSpPr>
            <p:sp>
              <p:nvSpPr>
                <p:cNvPr id="61" name="Rectangle 9">
                  <a:extLst>
                    <a:ext uri="{FF2B5EF4-FFF2-40B4-BE49-F238E27FC236}">
                      <a16:creationId xmlns:a16="http://schemas.microsoft.com/office/drawing/2014/main" id="{F82EA54E-3EDE-4BB2-A1C5-0C036DC88306}"/>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62" name="Line 10">
                  <a:extLst>
                    <a:ext uri="{FF2B5EF4-FFF2-40B4-BE49-F238E27FC236}">
                      <a16:creationId xmlns:a16="http://schemas.microsoft.com/office/drawing/2014/main" id="{516DF9A3-610F-4FA9-9600-0FA7D0258515}"/>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56" name="Group 55">
                <a:extLst>
                  <a:ext uri="{FF2B5EF4-FFF2-40B4-BE49-F238E27FC236}">
                    <a16:creationId xmlns:a16="http://schemas.microsoft.com/office/drawing/2014/main" id="{46D7A6B8-F5D2-45AF-8BF8-6146B34610EB}"/>
                  </a:ext>
                </a:extLst>
              </p:cNvPr>
              <p:cNvGrpSpPr/>
              <p:nvPr/>
            </p:nvGrpSpPr>
            <p:grpSpPr>
              <a:xfrm>
                <a:off x="1785910" y="3619713"/>
                <a:ext cx="350792" cy="441528"/>
                <a:chOff x="9394158" y="2095500"/>
                <a:chExt cx="289216" cy="364023"/>
              </a:xfrm>
            </p:grpSpPr>
            <p:sp>
              <p:nvSpPr>
                <p:cNvPr id="57" name="Freeform 1388">
                  <a:extLst>
                    <a:ext uri="{FF2B5EF4-FFF2-40B4-BE49-F238E27FC236}">
                      <a16:creationId xmlns:a16="http://schemas.microsoft.com/office/drawing/2014/main" id="{7CB4EABD-F095-4573-BA27-7F625B503FFE}"/>
                    </a:ext>
                  </a:extLst>
                </p:cNvPr>
                <p:cNvSpPr/>
                <p:nvPr/>
              </p:nvSpPr>
              <p:spPr bwMode="auto">
                <a:xfrm>
                  <a:off x="9394158" y="2095500"/>
                  <a:ext cx="265163" cy="354453"/>
                </a:xfrm>
                <a:custGeom>
                  <a:avLst/>
                  <a:gdLst>
                    <a:gd name="connsiteX0" fmla="*/ 367553 w 878541"/>
                    <a:gd name="connsiteY0" fmla="*/ 1174377 h 1174377"/>
                    <a:gd name="connsiteX1" fmla="*/ 0 w 878541"/>
                    <a:gd name="connsiteY1" fmla="*/ 1174377 h 1174377"/>
                    <a:gd name="connsiteX2" fmla="*/ 0 w 878541"/>
                    <a:gd name="connsiteY2" fmla="*/ 179294 h 1174377"/>
                    <a:gd name="connsiteX3" fmla="*/ 179294 w 878541"/>
                    <a:gd name="connsiteY3" fmla="*/ 0 h 1174377"/>
                    <a:gd name="connsiteX4" fmla="*/ 878541 w 878541"/>
                    <a:gd name="connsiteY4" fmla="*/ 0 h 1174377"/>
                    <a:gd name="connsiteX5" fmla="*/ 878541 w 878541"/>
                    <a:gd name="connsiteY5" fmla="*/ 457200 h 117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41" h="1174377">
                      <a:moveTo>
                        <a:pt x="367553" y="1174377"/>
                      </a:moveTo>
                      <a:lnTo>
                        <a:pt x="0" y="1174377"/>
                      </a:lnTo>
                      <a:lnTo>
                        <a:pt x="0" y="179294"/>
                      </a:lnTo>
                      <a:lnTo>
                        <a:pt x="179294" y="0"/>
                      </a:lnTo>
                      <a:lnTo>
                        <a:pt x="878541" y="0"/>
                      </a:lnTo>
                      <a:lnTo>
                        <a:pt x="878541" y="4572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nvGrpSpPr>
                <p:cNvPr id="58" name="Group 57">
                  <a:extLst>
                    <a:ext uri="{FF2B5EF4-FFF2-40B4-BE49-F238E27FC236}">
                      <a16:creationId xmlns:a16="http://schemas.microsoft.com/office/drawing/2014/main" id="{30EB00C4-8CAA-4B7B-8C08-36E567291A69}"/>
                    </a:ext>
                  </a:extLst>
                </p:cNvPr>
                <p:cNvGrpSpPr/>
                <p:nvPr/>
              </p:nvGrpSpPr>
              <p:grpSpPr>
                <a:xfrm>
                  <a:off x="9539576" y="2249677"/>
                  <a:ext cx="143798" cy="209846"/>
                  <a:chOff x="1103506" y="2567788"/>
                  <a:chExt cx="405526" cy="591791"/>
                </a:xfrm>
              </p:grpSpPr>
              <p:sp>
                <p:nvSpPr>
                  <p:cNvPr id="59" name="Freeform: Shape 58">
                    <a:extLst>
                      <a:ext uri="{FF2B5EF4-FFF2-40B4-BE49-F238E27FC236}">
                        <a16:creationId xmlns:a16="http://schemas.microsoft.com/office/drawing/2014/main" id="{88ABA366-23BD-4C34-91DA-256CEF31D30C}"/>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sp>
                <p:nvSpPr>
                  <p:cNvPr id="60" name="Rectangle 59">
                    <a:extLst>
                      <a:ext uri="{FF2B5EF4-FFF2-40B4-BE49-F238E27FC236}">
                        <a16:creationId xmlns:a16="http://schemas.microsoft.com/office/drawing/2014/main" id="{6D8EDA04-9B5C-402B-AA87-91E20FDF00D1}"/>
                      </a:ext>
                    </a:extLst>
                  </p:cNvPr>
                  <p:cNvSpPr/>
                  <p:nvPr/>
                </p:nvSpPr>
                <p:spPr bwMode="auto">
                  <a:xfrm>
                    <a:off x="1103506" y="2816110"/>
                    <a:ext cx="405526" cy="343469"/>
                  </a:xfrm>
                  <a:prstGeom prst="rect">
                    <a:avLst/>
                  </a:prstGeom>
                  <a:solidFill>
                    <a:srgbClr val="FFFFFF"/>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latin typeface="Calibri Light" panose="020F0302020204030204"/>
                    </a:endParaRPr>
                  </a:p>
                </p:txBody>
              </p:sp>
            </p:grpSp>
          </p:grpSp>
        </p:grpSp>
      </p:grpSp>
      <p:sp>
        <p:nvSpPr>
          <p:cNvPr id="66" name="Rectangle 65">
            <a:extLst>
              <a:ext uri="{FF2B5EF4-FFF2-40B4-BE49-F238E27FC236}">
                <a16:creationId xmlns:a16="http://schemas.microsoft.com/office/drawing/2014/main" id="{BF021026-7BFE-4D32-8969-0C87E8E1B95F}"/>
              </a:ext>
            </a:extLst>
          </p:cNvPr>
          <p:cNvSpPr/>
          <p:nvPr/>
        </p:nvSpPr>
        <p:spPr>
          <a:xfrm>
            <a:off x="7987550" y="6350438"/>
            <a:ext cx="924896" cy="3182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3247" tIns="46623" rIns="93247" bIns="46623" rtlCol="0" anchor="ctr" anchorCtr="0">
            <a:spAutoFit/>
          </a:bodyPr>
          <a:lstStyle/>
          <a:p>
            <a:pPr algn="ctr" defTabSz="932575">
              <a:defRPr/>
            </a:pPr>
            <a:r>
              <a:rPr lang="en-US" sz="1428">
                <a:solidFill>
                  <a:srgbClr val="0078D7"/>
                </a:solidFill>
                <a:latin typeface="Segoe UI"/>
              </a:rPr>
              <a:t>Label</a:t>
            </a:r>
          </a:p>
        </p:txBody>
      </p:sp>
      <p:grpSp>
        <p:nvGrpSpPr>
          <p:cNvPr id="67" name="Group 66">
            <a:extLst>
              <a:ext uri="{FF2B5EF4-FFF2-40B4-BE49-F238E27FC236}">
                <a16:creationId xmlns:a16="http://schemas.microsoft.com/office/drawing/2014/main" id="{744DC130-77CD-40F2-9FD2-36EA1F0A4226}"/>
              </a:ext>
            </a:extLst>
          </p:cNvPr>
          <p:cNvGrpSpPr/>
          <p:nvPr/>
        </p:nvGrpSpPr>
        <p:grpSpPr>
          <a:xfrm>
            <a:off x="7700063" y="5325751"/>
            <a:ext cx="1499871" cy="986353"/>
            <a:chOff x="1247587" y="4497886"/>
            <a:chExt cx="1470804" cy="967238"/>
          </a:xfrm>
        </p:grpSpPr>
        <p:grpSp>
          <p:nvGrpSpPr>
            <p:cNvPr id="68" name="Group 67">
              <a:extLst>
                <a:ext uri="{FF2B5EF4-FFF2-40B4-BE49-F238E27FC236}">
                  <a16:creationId xmlns:a16="http://schemas.microsoft.com/office/drawing/2014/main" id="{C0D32C5D-CAB9-46F9-A2F4-D2411846FD64}"/>
                </a:ext>
              </a:extLst>
            </p:cNvPr>
            <p:cNvGrpSpPr/>
            <p:nvPr/>
          </p:nvGrpSpPr>
          <p:grpSpPr>
            <a:xfrm>
              <a:off x="1247587" y="4497886"/>
              <a:ext cx="1470804" cy="967238"/>
              <a:chOff x="2107244" y="1575258"/>
              <a:chExt cx="310993" cy="348066"/>
            </a:xfrm>
          </p:grpSpPr>
          <p:sp>
            <p:nvSpPr>
              <p:cNvPr id="76" name="Rectangle 9">
                <a:extLst>
                  <a:ext uri="{FF2B5EF4-FFF2-40B4-BE49-F238E27FC236}">
                    <a16:creationId xmlns:a16="http://schemas.microsoft.com/office/drawing/2014/main" id="{135749DD-02A3-4D95-BB34-82DA379BDC60}"/>
                  </a:ext>
                </a:extLst>
              </p:cNvPr>
              <p:cNvSpPr>
                <a:spLocks noChangeArrowheads="1"/>
              </p:cNvSpPr>
              <p:nvPr/>
            </p:nvSpPr>
            <p:spPr bwMode="auto">
              <a:xfrm>
                <a:off x="2107244" y="1575258"/>
                <a:ext cx="310993" cy="348066"/>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7" name="Line 10">
                <a:extLst>
                  <a:ext uri="{FF2B5EF4-FFF2-40B4-BE49-F238E27FC236}">
                    <a16:creationId xmlns:a16="http://schemas.microsoft.com/office/drawing/2014/main" id="{1B7FB52E-7AA7-4E18-8904-2595F491FB4F}"/>
                  </a:ext>
                </a:extLst>
              </p:cNvPr>
              <p:cNvSpPr>
                <a:spLocks noChangeShapeType="1"/>
              </p:cNvSpPr>
              <p:nvPr/>
            </p:nvSpPr>
            <p:spPr bwMode="auto">
              <a:xfrm flipH="1">
                <a:off x="2107244" y="1647026"/>
                <a:ext cx="310993" cy="0"/>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69" name="Group 68">
              <a:extLst>
                <a:ext uri="{FF2B5EF4-FFF2-40B4-BE49-F238E27FC236}">
                  <a16:creationId xmlns:a16="http://schemas.microsoft.com/office/drawing/2014/main" id="{8FADA015-024A-48BF-84BB-791A11A8ECE4}"/>
                </a:ext>
              </a:extLst>
            </p:cNvPr>
            <p:cNvGrpSpPr/>
            <p:nvPr/>
          </p:nvGrpSpPr>
          <p:grpSpPr>
            <a:xfrm>
              <a:off x="2326017" y="4564258"/>
              <a:ext cx="330094" cy="76767"/>
              <a:chOff x="2326017" y="4564258"/>
              <a:chExt cx="330094" cy="76767"/>
            </a:xfrm>
          </p:grpSpPr>
          <p:sp>
            <p:nvSpPr>
              <p:cNvPr id="73" name="Oval 11">
                <a:extLst>
                  <a:ext uri="{FF2B5EF4-FFF2-40B4-BE49-F238E27FC236}">
                    <a16:creationId xmlns:a16="http://schemas.microsoft.com/office/drawing/2014/main" id="{A34819B6-BD8D-469C-B5E2-63320A18C733}"/>
                  </a:ext>
                </a:extLst>
              </p:cNvPr>
              <p:cNvSpPr>
                <a:spLocks noChangeArrowheads="1"/>
              </p:cNvSpPr>
              <p:nvPr/>
            </p:nvSpPr>
            <p:spPr bwMode="auto">
              <a:xfrm>
                <a:off x="232601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4" name="Oval 12">
                <a:extLst>
                  <a:ext uri="{FF2B5EF4-FFF2-40B4-BE49-F238E27FC236}">
                    <a16:creationId xmlns:a16="http://schemas.microsoft.com/office/drawing/2014/main" id="{EAFB6BB8-FF7F-417D-9355-7DE30ECAAC4E}"/>
                  </a:ext>
                </a:extLst>
              </p:cNvPr>
              <p:cNvSpPr>
                <a:spLocks noChangeArrowheads="1"/>
              </p:cNvSpPr>
              <p:nvPr/>
            </p:nvSpPr>
            <p:spPr bwMode="auto">
              <a:xfrm>
                <a:off x="2450197"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5" name="Oval 13">
                <a:extLst>
                  <a:ext uri="{FF2B5EF4-FFF2-40B4-BE49-F238E27FC236}">
                    <a16:creationId xmlns:a16="http://schemas.microsoft.com/office/drawing/2014/main" id="{146CE075-B6F2-401D-8A57-5B244800FDFE}"/>
                  </a:ext>
                </a:extLst>
              </p:cNvPr>
              <p:cNvSpPr>
                <a:spLocks noChangeArrowheads="1"/>
              </p:cNvSpPr>
              <p:nvPr/>
            </p:nvSpPr>
            <p:spPr bwMode="auto">
              <a:xfrm>
                <a:off x="2579343" y="4564258"/>
                <a:ext cx="76768" cy="76767"/>
              </a:xfrm>
              <a:prstGeom prst="ellipse">
                <a:avLst/>
              </a:prstGeom>
              <a:noFill/>
              <a:ln w="12700">
                <a:solidFill>
                  <a:schemeClr val="tx2"/>
                </a:solidFill>
                <a:round/>
                <a:headEnd/>
                <a:tailEnd/>
              </a:ln>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nvGrpSpPr>
            <p:cNvPr id="70" name="Group 69">
              <a:extLst>
                <a:ext uri="{FF2B5EF4-FFF2-40B4-BE49-F238E27FC236}">
                  <a16:creationId xmlns:a16="http://schemas.microsoft.com/office/drawing/2014/main" id="{EDB59CD3-E2BA-4D5A-866B-8CDDFE8B3EC6}"/>
                </a:ext>
              </a:extLst>
            </p:cNvPr>
            <p:cNvGrpSpPr/>
            <p:nvPr/>
          </p:nvGrpSpPr>
          <p:grpSpPr>
            <a:xfrm>
              <a:off x="1798556" y="4956408"/>
              <a:ext cx="368866" cy="347167"/>
              <a:chOff x="2202934" y="1701907"/>
              <a:chExt cx="95690" cy="90061"/>
            </a:xfrm>
          </p:grpSpPr>
          <p:sp>
            <p:nvSpPr>
              <p:cNvPr id="71" name="Freeform 14">
                <a:extLst>
                  <a:ext uri="{FF2B5EF4-FFF2-40B4-BE49-F238E27FC236}">
                    <a16:creationId xmlns:a16="http://schemas.microsoft.com/office/drawing/2014/main" id="{1A5F7B42-1882-4728-A78C-86534692203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sp>
            <p:nvSpPr>
              <p:cNvPr id="72" name="Line 15">
                <a:extLst>
                  <a:ext uri="{FF2B5EF4-FFF2-40B4-BE49-F238E27FC236}">
                    <a16:creationId xmlns:a16="http://schemas.microsoft.com/office/drawing/2014/main" id="{334E01BC-B7C7-414F-82C1-ACA983CE200A}"/>
                  </a:ext>
                </a:extLst>
              </p:cNvPr>
              <p:cNvSpPr>
                <a:spLocks noChangeShapeType="1"/>
              </p:cNvSpPr>
              <p:nvPr/>
            </p:nvSpPr>
            <p:spPr bwMode="auto">
              <a:xfrm>
                <a:off x="2253117" y="1755381"/>
                <a:ext cx="0" cy="36587"/>
              </a:xfrm>
              <a:prstGeom prst="line">
                <a:avLst/>
              </a:prstGeom>
              <a:noFill/>
              <a:ln w="12700" cap="flat">
                <a:solidFill>
                  <a:srgbClr val="0177D7"/>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3F3F3F"/>
                  </a:solidFill>
                  <a:latin typeface="Segoe UI"/>
                </a:endParaRPr>
              </a:p>
            </p:txBody>
          </p:sp>
        </p:grpSp>
      </p:grpSp>
    </p:spTree>
    <p:extLst>
      <p:ext uri="{BB962C8B-B14F-4D97-AF65-F5344CB8AC3E}">
        <p14:creationId xmlns:p14="http://schemas.microsoft.com/office/powerpoint/2010/main" val="159514700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0" normalizeH="0" baseline="0" noProof="0">
                <a:ln w="3175">
                  <a:noFill/>
                </a:ln>
                <a:solidFill>
                  <a:srgbClr val="0078D7"/>
                </a:solidFill>
                <a:effectLst/>
                <a:uLnTx/>
                <a:uFillTx/>
                <a:latin typeface="Segoe UI Semilight" charset="0"/>
                <a:ea typeface="+mn-ea"/>
                <a:cs typeface="Segoe UI Semilight" charset="0"/>
              </a:rPr>
              <a:t>Data warehouse </a:t>
            </a: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Managed Identities</a:t>
            </a:r>
          </a:p>
        </p:txBody>
      </p:sp>
      <p:sp>
        <p:nvSpPr>
          <p:cNvPr id="4" name="Text Placeholder 10">
            <a:extLst>
              <a:ext uri="{FF2B5EF4-FFF2-40B4-BE49-F238E27FC236}">
                <a16:creationId xmlns:a16="http://schemas.microsoft.com/office/drawing/2014/main" id="{BA5949C0-50EC-4F90-ADA7-CC1CBD85F789}"/>
              </a:ext>
            </a:extLst>
          </p:cNvPr>
          <p:cNvSpPr>
            <a:spLocks noGrp="1"/>
          </p:cNvSpPr>
          <p:nvPr>
            <p:ph type="body" sz="quarter" idx="10"/>
          </p:nvPr>
        </p:nvSpPr>
        <p:spPr>
          <a:xfrm>
            <a:off x="276129" y="1666056"/>
            <a:ext cx="5942108" cy="2817976"/>
          </a:xfrm>
        </p:spPr>
        <p:txBody>
          <a:bodyPr/>
          <a:lstStyle/>
          <a:p>
            <a:r>
              <a:rPr lang="en-US"/>
              <a:t>Overview</a:t>
            </a:r>
          </a:p>
          <a:p>
            <a:r>
              <a:rPr lang="en-US">
                <a:solidFill>
                  <a:schemeClr val="tx1"/>
                </a:solidFill>
              </a:rPr>
              <a:t>Azure SQL Data Warehouse supports managed service identity authentication to Azure Data Lake. This removes the need for storing access credentials in code or in Azure Key vault.</a:t>
            </a:r>
          </a:p>
          <a:p>
            <a:endParaRPr lang="en-US"/>
          </a:p>
          <a:p>
            <a:endParaRPr lang="en-US"/>
          </a:p>
        </p:txBody>
      </p:sp>
      <p:sp>
        <p:nvSpPr>
          <p:cNvPr id="7" name="Rectangle 6">
            <a:extLst>
              <a:ext uri="{FF2B5EF4-FFF2-40B4-BE49-F238E27FC236}">
                <a16:creationId xmlns:a16="http://schemas.microsoft.com/office/drawing/2014/main" id="{51B64A81-ED54-43C6-B028-DD949B028D28}"/>
              </a:ext>
            </a:extLst>
          </p:cNvPr>
          <p:cNvSpPr/>
          <p:nvPr/>
        </p:nvSpPr>
        <p:spPr>
          <a:xfrm>
            <a:off x="6218237" y="1897906"/>
            <a:ext cx="6217356" cy="2399597"/>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Generate and assign an Azure AD Identity for DW</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AzureRmSqlServer</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ResourceGroupName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resourceGroupName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AssignIdentity</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Get </a:t>
            </a:r>
            <a:r>
              <a:rPr kumimoji="0" lang="en-US" sz="1632" b="0" i="0" u="none" strike="noStrike" kern="1200" cap="none" spc="0" normalizeH="0" baseline="0" noProof="0" err="1">
                <a:ln>
                  <a:noFill/>
                </a:ln>
                <a:solidFill>
                  <a:srgbClr val="408080"/>
                </a:solidFill>
                <a:effectLst/>
                <a:uLnTx/>
                <a:uFillTx/>
                <a:latin typeface="Consolas" panose="020B0609020204030204" pitchFamily="49" charset="0"/>
                <a:ea typeface="+mn-ea"/>
                <a:cs typeface="+mn-cs"/>
              </a:rPr>
              <a:t>ServicePrincipalId</a:t>
            </a:r>
            <a:r>
              <a:rPr kumimoji="0" lang="en-US" sz="1632" b="0" i="0" u="none" strike="noStrike" kern="1200" cap="none" spc="0" normalizeH="0" baseline="0" noProof="0">
                <a:ln>
                  <a:noFill/>
                </a:ln>
                <a:solidFill>
                  <a:srgbClr val="408080"/>
                </a:solidFill>
                <a:effectLst/>
                <a:uLnTx/>
                <a:uFillTx/>
                <a:latin typeface="Consolas" panose="020B0609020204030204" pitchFamily="49" charset="0"/>
                <a:ea typeface="+mn-ea"/>
                <a:cs typeface="+mn-cs"/>
              </a:rPr>
              <a:t> assigned to DW</a:t>
            </a:r>
            <a:endPar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serverAzureAdIdentity</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A9A9A9"/>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Get-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AzureRmADServicePrincipal</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80"/>
                </a:solidFill>
                <a:effectLst/>
                <a:uLnTx/>
                <a:uFillTx/>
                <a:latin typeface="Consolas" panose="020B0609020204030204" pitchFamily="49" charset="0"/>
                <a:ea typeface="+mn-ea"/>
                <a:cs typeface="+mn-cs"/>
              </a:rPr>
              <a:t>SearchString</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45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FF4500"/>
                </a:solidFill>
                <a:effectLst/>
                <a:uLnTx/>
                <a:uFillTx/>
                <a:latin typeface="Consolas" panose="020B0609020204030204" pitchFamily="49" charset="0"/>
                <a:ea typeface="+mn-ea"/>
                <a:cs typeface="+mn-cs"/>
              </a:rPr>
              <a:t>serverName</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A9A9A9"/>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prstClr val="black"/>
                </a:solidFill>
                <a:effectLst/>
                <a:uLnTx/>
                <a:uFillTx/>
                <a:latin typeface="Consolas" panose="020B0609020204030204" pitchFamily="49" charset="0"/>
                <a:ea typeface="+mn-ea"/>
                <a:cs typeface="+mn-cs"/>
              </a:rPr>
              <a:t>Id </a:t>
            </a:r>
          </a:p>
        </p:txBody>
      </p:sp>
    </p:spTree>
    <p:extLst>
      <p:ext uri="{BB962C8B-B14F-4D97-AF65-F5344CB8AC3E}">
        <p14:creationId xmlns:p14="http://schemas.microsoft.com/office/powerpoint/2010/main" val="34215549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WORKLOAD management lifecycle</a:t>
            </a:r>
          </a:p>
        </p:txBody>
      </p:sp>
      <p:sp>
        <p:nvSpPr>
          <p:cNvPr id="6" name="Text Placeholder 10">
            <a:extLst>
              <a:ext uri="{FF2B5EF4-FFF2-40B4-BE49-F238E27FC236}">
                <a16:creationId xmlns:a16="http://schemas.microsoft.com/office/drawing/2014/main" id="{6E177ECE-BAB4-47EC-B1C3-43B33857AF69}"/>
              </a:ext>
            </a:extLst>
          </p:cNvPr>
          <p:cNvSpPr txBox="1">
            <a:spLocks/>
          </p:cNvSpPr>
          <p:nvPr/>
        </p:nvSpPr>
        <p:spPr>
          <a:xfrm>
            <a:off x="531711" y="2147477"/>
            <a:ext cx="5290874" cy="274979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1"/>
                </a:solidFill>
              </a:rPr>
              <a:t>Workload management (isolation, classification, and importance) can be used dynamically in response to pressure on the data warehouse.</a:t>
            </a:r>
            <a:br>
              <a:rPr lang="en-US" sz="2040">
                <a:solidFill>
                  <a:schemeClr val="tx1"/>
                </a:solidFill>
              </a:rPr>
            </a:br>
            <a:br>
              <a:rPr lang="en-US" sz="2040">
                <a:solidFill>
                  <a:schemeClr val="tx1"/>
                </a:solidFill>
              </a:rPr>
            </a:br>
            <a:r>
              <a:rPr lang="en-US" sz="2040">
                <a:solidFill>
                  <a:schemeClr val="tx1"/>
                </a:solidFill>
              </a:rPr>
              <a:t>Configure defaults first, then monitor the pressure on the data warehouse system, and adjust configurations as necessary.</a:t>
            </a:r>
          </a:p>
        </p:txBody>
      </p:sp>
      <p:graphicFrame>
        <p:nvGraphicFramePr>
          <p:cNvPr id="8" name="Content Placeholder 3">
            <a:extLst>
              <a:ext uri="{FF2B5EF4-FFF2-40B4-BE49-F238E27FC236}">
                <a16:creationId xmlns:a16="http://schemas.microsoft.com/office/drawing/2014/main" id="{804EDFA7-B975-435A-BA72-5F9F797007E3}"/>
              </a:ext>
            </a:extLst>
          </p:cNvPr>
          <p:cNvGraphicFramePr>
            <a:graphicFrameLocks noChangeAspect="1"/>
          </p:cNvGraphicFramePr>
          <p:nvPr/>
        </p:nvGraphicFramePr>
        <p:xfrm>
          <a:off x="5429877" y="2147477"/>
          <a:ext cx="6733483" cy="3101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ABEE5C0-F82F-4AE6-9089-23350624CCD9}"/>
              </a:ext>
            </a:extLst>
          </p:cNvPr>
          <p:cNvSpPr/>
          <p:nvPr/>
        </p:nvSpPr>
        <p:spPr>
          <a:xfrm>
            <a:off x="549460" y="1597552"/>
            <a:ext cx="1149672" cy="382308"/>
          </a:xfrm>
          <a:prstGeom prst="rect">
            <a:avLst/>
          </a:prstGeom>
        </p:spPr>
        <p:txBody>
          <a:bodyPr wrap="none">
            <a:spAutoFit/>
          </a:bodyPr>
          <a:lstStyle/>
          <a:p>
            <a:r>
              <a:rPr lang="en-US" sz="1836">
                <a:solidFill>
                  <a:srgbClr val="0078D7"/>
                </a:solidFill>
                <a:latin typeface="Segoe UI Semilight" panose="020B0402040204020203" pitchFamily="34" charset="0"/>
                <a:cs typeface="Segoe UI Semilight" panose="020B0402040204020203" pitchFamily="34" charset="0"/>
              </a:rPr>
              <a:t>Overview</a:t>
            </a:r>
            <a:endParaRPr lang="en-US" sz="1836"/>
          </a:p>
        </p:txBody>
      </p:sp>
    </p:spTree>
    <p:extLst>
      <p:ext uri="{BB962C8B-B14F-4D97-AF65-F5344CB8AC3E}">
        <p14:creationId xmlns:p14="http://schemas.microsoft.com/office/powerpoint/2010/main" val="2009893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9201852" cy="3641282"/>
          </a:xfrm>
        </p:spPr>
        <p:txBody>
          <a:bodyPr/>
          <a:lstStyle/>
          <a:p>
            <a:r>
              <a:rPr lang="en-US"/>
              <a:t>HyperLogLog Accuracy</a:t>
            </a:r>
          </a:p>
          <a:p>
            <a:r>
              <a:rPr lang="en-US">
                <a:solidFill>
                  <a:schemeClr val="tx1"/>
                </a:solidFill>
              </a:rPr>
              <a:t>Will return a result with a 2% accuracy of true cardinality &lt;CONFIDENCE&gt;</a:t>
            </a:r>
          </a:p>
          <a:p>
            <a:r>
              <a:rPr lang="en-US">
                <a:solidFill>
                  <a:schemeClr val="tx1"/>
                </a:solidFill>
              </a:rPr>
              <a:t>e.g. COUNT (DISTINCT) returns 1,000,000, HyperLogLog will return a value in the range of 999,736 to 1,016,234.</a:t>
            </a:r>
          </a:p>
          <a:p>
            <a:r>
              <a:rPr lang="en-US"/>
              <a:t>APPROX_COUNT_DISTINCT </a:t>
            </a:r>
          </a:p>
          <a:p>
            <a:r>
              <a:rPr lang="en-US">
                <a:solidFill>
                  <a:schemeClr val="tx1"/>
                </a:solidFill>
              </a:rPr>
              <a:t>Returns the approximate number of unique non-null values in a group</a:t>
            </a:r>
          </a:p>
          <a:p>
            <a:endParaRPr lang="en-US"/>
          </a:p>
          <a:p>
            <a:endParaRPr lang="en-US"/>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Approximate execution</a:t>
            </a:r>
          </a:p>
        </p:txBody>
      </p:sp>
      <p:sp>
        <p:nvSpPr>
          <p:cNvPr id="2" name="Rectangle 1">
            <a:extLst>
              <a:ext uri="{FF2B5EF4-FFF2-40B4-BE49-F238E27FC236}">
                <a16:creationId xmlns:a16="http://schemas.microsoft.com/office/drawing/2014/main" id="{4134C5DC-8CCD-4781-BC6F-9718EDFBF65C}"/>
              </a:ext>
            </a:extLst>
          </p:cNvPr>
          <p:cNvSpPr/>
          <p:nvPr/>
        </p:nvSpPr>
        <p:spPr>
          <a:xfrm>
            <a:off x="275481" y="4344973"/>
            <a:ext cx="11887878" cy="2399270"/>
          </a:xfrm>
          <a:prstGeom prst="rect">
            <a:avLst/>
          </a:prstGeom>
        </p:spPr>
        <p:txBody>
          <a:bodyPr wrap="square">
            <a:spAutoFit/>
          </a:bodyPr>
          <a:lstStyle/>
          <a:p>
            <a:r>
              <a:rPr lang="en-US" sz="1836">
                <a:solidFill>
                  <a:srgbClr val="008000"/>
                </a:solidFill>
                <a:latin typeface="Consolas" panose="020B0609020204030204" pitchFamily="49" charset="0"/>
              </a:rPr>
              <a:t>-- Syntax</a:t>
            </a:r>
            <a:endParaRPr lang="en-US" sz="1836">
              <a:solidFill>
                <a:srgbClr val="000000"/>
              </a:solidFill>
              <a:latin typeface="Consolas" panose="020B0609020204030204" pitchFamily="49" charset="0"/>
            </a:endParaRPr>
          </a:p>
          <a:p>
            <a:r>
              <a:rPr lang="en-US" sz="1836">
                <a:solidFill>
                  <a:srgbClr val="FF00FF"/>
                </a:solidFill>
                <a:latin typeface="Consolas" panose="020B0609020204030204" pitchFamily="49" charset="0"/>
              </a:rPr>
              <a:t>APPROX_COUNT_DISTINCT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expression </a:t>
            </a:r>
            <a:r>
              <a:rPr lang="en-US" sz="1836">
                <a:solidFill>
                  <a:srgbClr val="808080"/>
                </a:solidFill>
                <a:latin typeface="Consolas" panose="020B0609020204030204" pitchFamily="49" charset="0"/>
              </a:rPr>
              <a:t>)</a:t>
            </a:r>
          </a:p>
          <a:p>
            <a:r>
              <a:rPr lang="en-US" sz="1836">
                <a:solidFill>
                  <a:srgbClr val="000000"/>
                </a:solidFill>
                <a:latin typeface="Consolas" panose="020B0609020204030204" pitchFamily="49" charset="0"/>
              </a:rPr>
              <a:t> </a:t>
            </a:r>
          </a:p>
          <a:p>
            <a:r>
              <a:rPr lang="en-US" sz="1836">
                <a:solidFill>
                  <a:srgbClr val="008000"/>
                </a:solidFill>
                <a:latin typeface="Consolas" panose="020B0609020204030204" pitchFamily="49" charset="0"/>
              </a:rPr>
              <a:t>-- The approximate number of different order keys by order status from the orders table.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APPROX_COUNT_DISTINCT</a:t>
            </a:r>
            <a:r>
              <a:rPr lang="en-US" sz="1836">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O_OrderKey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Approx_Distinct_OrderKey</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dbo</a:t>
            </a:r>
            <a:r>
              <a:rPr lang="en-US" sz="1836" err="1">
                <a:solidFill>
                  <a:srgbClr val="808080"/>
                </a:solidFill>
                <a:latin typeface="Consolas" panose="020B0609020204030204" pitchFamily="49" charset="0"/>
              </a:rPr>
              <a:t>.</a:t>
            </a:r>
            <a:r>
              <a:rPr lang="en-US" sz="1836" err="1">
                <a:solidFill>
                  <a:srgbClr val="000000"/>
                </a:solidFill>
                <a:latin typeface="Consolas" panose="020B0609020204030204" pitchFamily="49" charset="0"/>
              </a:rPr>
              <a:t>Orders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ORDER</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O_OrderStatus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endParaRPr lang="en-US" sz="1836"/>
          </a:p>
        </p:txBody>
      </p:sp>
    </p:spTree>
    <p:extLst>
      <p:ext uri="{BB962C8B-B14F-4D97-AF65-F5344CB8AC3E}">
        <p14:creationId xmlns:p14="http://schemas.microsoft.com/office/powerpoint/2010/main" val="29576315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275483" y="1666199"/>
            <a:ext cx="5677103" cy="4269089"/>
          </a:xfrm>
        </p:spPr>
        <p:txBody>
          <a:bodyPr/>
          <a:lstStyle/>
          <a:p>
            <a:r>
              <a:rPr lang="en-US"/>
              <a:t>GROUP BY with ROLLUP</a:t>
            </a:r>
          </a:p>
          <a:p>
            <a:r>
              <a:rPr lang="en-US">
                <a:solidFill>
                  <a:schemeClr val="tx1"/>
                </a:solidFill>
              </a:rPr>
              <a:t>Creates a group for each combination of column expressions</a:t>
            </a:r>
          </a:p>
          <a:p>
            <a:r>
              <a:rPr lang="en-US">
                <a:solidFill>
                  <a:schemeClr val="tx1"/>
                </a:solidFill>
              </a:rPr>
              <a:t>Rolls up the results into subtotals and grand totals.</a:t>
            </a:r>
          </a:p>
          <a:p>
            <a:r>
              <a:rPr lang="en-US"/>
              <a:t>GROUPING SETS</a:t>
            </a:r>
          </a:p>
          <a:p>
            <a:r>
              <a:rPr lang="en-US">
                <a:solidFill>
                  <a:schemeClr val="tx1"/>
                </a:solidFill>
              </a:rPr>
              <a:t>Combine multiple GROUP BY clauses into one GROUP BY CLAUSE</a:t>
            </a:r>
          </a:p>
          <a:p>
            <a:r>
              <a:rPr lang="en-US">
                <a:solidFill>
                  <a:schemeClr val="tx1"/>
                </a:solidFill>
              </a:rPr>
              <a:t>Equivalent of UNION ALL of specified groups</a:t>
            </a:r>
          </a:p>
          <a:p>
            <a:endParaRPr lang="en-US">
              <a:solidFill>
                <a:schemeClr val="tx1"/>
              </a:solidFill>
            </a:endParaRPr>
          </a:p>
        </p:txBody>
      </p:sp>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defTabSz="932563">
              <a:defRPr/>
            </a:pPr>
            <a:r>
              <a:rPr lang="en-US" sz="3672" spc="306">
                <a:solidFill>
                  <a:srgbClr val="0078D7"/>
                </a:solidFill>
              </a:rPr>
              <a:t>GROUP BY OPTIONS						</a:t>
            </a:r>
            <a:r>
              <a:rPr lang="en-US" sz="3672" spc="306">
                <a:solidFill>
                  <a:srgbClr val="FF0000"/>
                </a:solidFill>
              </a:rPr>
              <a:t>PRE</a:t>
            </a:r>
          </a:p>
        </p:txBody>
      </p:sp>
      <p:sp>
        <p:nvSpPr>
          <p:cNvPr id="3" name="Rectangle 2">
            <a:extLst>
              <a:ext uri="{FF2B5EF4-FFF2-40B4-BE49-F238E27FC236}">
                <a16:creationId xmlns:a16="http://schemas.microsoft.com/office/drawing/2014/main" id="{481A55A6-6E40-4D16-80BE-75B0A34BCC02}"/>
              </a:ext>
            </a:extLst>
          </p:cNvPr>
          <p:cNvSpPr/>
          <p:nvPr/>
        </p:nvSpPr>
        <p:spPr>
          <a:xfrm>
            <a:off x="5952586" y="1666199"/>
            <a:ext cx="6217356" cy="3551819"/>
          </a:xfrm>
          <a:prstGeom prst="rect">
            <a:avLst/>
          </a:prstGeom>
        </p:spPr>
        <p:txBody>
          <a:bodyPr>
            <a:spAutoFit/>
          </a:bodyPr>
          <a:lstStyle/>
          <a:p>
            <a:r>
              <a:rPr lang="en-US" sz="1836">
                <a:solidFill>
                  <a:srgbClr val="008000"/>
                </a:solidFill>
                <a:latin typeface="Consolas" panose="020B0609020204030204" pitchFamily="49" charset="0"/>
              </a:rPr>
              <a:t>-- GROUP BY ROLLUP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000000"/>
                </a:solidFill>
                <a:latin typeface="Consolas" panose="020B0609020204030204" pitchFamily="49" charset="0"/>
              </a:rPr>
              <a:t>Region</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ROLLUP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Region</a:t>
            </a:r>
            <a:r>
              <a:rPr lang="en-US" sz="1836">
                <a:solidFill>
                  <a:srgbClr val="808080"/>
                </a:solidFill>
                <a:latin typeface="Consolas" panose="020B0609020204030204" pitchFamily="49" charset="0"/>
              </a:rPr>
              <a:t>);</a:t>
            </a:r>
            <a:endParaRPr lang="en-US" sz="1836">
              <a:solidFill>
                <a:srgbClr val="000000"/>
              </a:solidFill>
              <a:latin typeface="Consolas" panose="020B0609020204030204" pitchFamily="49" charset="0"/>
            </a:endParaRPr>
          </a:p>
          <a:p>
            <a:endParaRPr lang="en-US" sz="1836">
              <a:solidFill>
                <a:srgbClr val="000000"/>
              </a:solidFill>
              <a:latin typeface="Consolas" panose="020B0609020204030204" pitchFamily="49" charset="0"/>
            </a:endParaRPr>
          </a:p>
          <a:p>
            <a:r>
              <a:rPr lang="en-US" sz="1836">
                <a:solidFill>
                  <a:srgbClr val="008000"/>
                </a:solidFill>
                <a:latin typeface="Consolas" panose="020B0609020204030204" pitchFamily="49" charset="0"/>
              </a:rPr>
              <a:t>-- GROUP BY SETS Example -- </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SELECT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p>
          <a:p>
            <a:r>
              <a:rPr lang="en-US" sz="1836">
                <a:solidFill>
                  <a:srgbClr val="FF00FF"/>
                </a:solidFill>
                <a:latin typeface="Consolas" panose="020B0609020204030204" pitchFamily="49" charset="0"/>
              </a:rPr>
              <a:t>SUM</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Sales</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AS</a:t>
            </a:r>
            <a:r>
              <a:rPr lang="en-US" sz="1836">
                <a:solidFill>
                  <a:srgbClr val="000000"/>
                </a:solidFill>
                <a:latin typeface="Consolas" panose="020B0609020204030204" pitchFamily="49" charset="0"/>
              </a:rPr>
              <a:t> </a:t>
            </a:r>
            <a:r>
              <a:rPr lang="en-US" sz="1836" err="1">
                <a:solidFill>
                  <a:srgbClr val="000000"/>
                </a:solidFill>
                <a:latin typeface="Consolas" panose="020B0609020204030204" pitchFamily="49" charset="0"/>
              </a:rPr>
              <a:t>TotalSales</a:t>
            </a:r>
            <a:endParaRPr lang="en-US" sz="1836">
              <a:solidFill>
                <a:srgbClr val="000000"/>
              </a:solidFill>
              <a:latin typeface="Consolas" panose="020B0609020204030204" pitchFamily="49" charset="0"/>
            </a:endParaRPr>
          </a:p>
          <a:p>
            <a:r>
              <a:rPr lang="en-US" sz="1836">
                <a:solidFill>
                  <a:srgbClr val="0000FF"/>
                </a:solidFill>
                <a:latin typeface="Consolas" panose="020B0609020204030204" pitchFamily="49" charset="0"/>
              </a:rPr>
              <a:t>FROM</a:t>
            </a:r>
            <a:r>
              <a:rPr lang="en-US" sz="1836">
                <a:solidFill>
                  <a:srgbClr val="000000"/>
                </a:solidFill>
                <a:latin typeface="Consolas" panose="020B0609020204030204" pitchFamily="49" charset="0"/>
              </a:rPr>
              <a:t> Sales</a:t>
            </a:r>
          </a:p>
          <a:p>
            <a:r>
              <a:rPr lang="en-US" sz="1836">
                <a:solidFill>
                  <a:srgbClr val="0000FF"/>
                </a:solidFill>
                <a:latin typeface="Consolas" panose="020B0609020204030204" pitchFamily="49" charset="0"/>
              </a:rPr>
              <a:t>GROUP</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BY</a:t>
            </a:r>
            <a:r>
              <a:rPr lang="en-US" sz="1836">
                <a:solidFill>
                  <a:srgbClr val="000000"/>
                </a:solidFill>
                <a:latin typeface="Consolas" panose="020B0609020204030204" pitchFamily="49" charset="0"/>
              </a:rPr>
              <a:t> </a:t>
            </a:r>
            <a:r>
              <a:rPr lang="en-US" sz="1836">
                <a:solidFill>
                  <a:srgbClr val="FF00FF"/>
                </a:solidFill>
                <a:latin typeface="Consolas" panose="020B0609020204030204" pitchFamily="49" charset="0"/>
              </a:rPr>
              <a:t>GROUPING</a:t>
            </a:r>
            <a:r>
              <a:rPr lang="en-US" sz="1836">
                <a:solidFill>
                  <a:srgbClr val="000000"/>
                </a:solidFill>
                <a:latin typeface="Consolas" panose="020B0609020204030204" pitchFamily="49" charset="0"/>
              </a:rPr>
              <a:t> </a:t>
            </a:r>
            <a:r>
              <a:rPr lang="en-US" sz="1836">
                <a:solidFill>
                  <a:srgbClr val="0000FF"/>
                </a:solidFill>
                <a:latin typeface="Consolas" panose="020B0609020204030204" pitchFamily="49" charset="0"/>
              </a:rPr>
              <a:t>SETS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Country</a:t>
            </a:r>
            <a:r>
              <a:rPr lang="en-US" sz="1836">
                <a:solidFill>
                  <a:srgbClr val="808080"/>
                </a:solidFill>
                <a:latin typeface="Consolas" panose="020B0609020204030204" pitchFamily="49" charset="0"/>
              </a:rPr>
              <a:t>,</a:t>
            </a:r>
            <a:r>
              <a:rPr lang="en-US" sz="1836">
                <a:solidFill>
                  <a:srgbClr val="0000FF"/>
                </a:solidFill>
                <a:latin typeface="Consolas" panose="020B0609020204030204" pitchFamily="49" charset="0"/>
              </a:rPr>
              <a:t> </a:t>
            </a:r>
            <a:r>
              <a:rPr lang="en-US" sz="1836">
                <a:solidFill>
                  <a:srgbClr val="808080"/>
                </a:solidFill>
                <a:latin typeface="Consolas" panose="020B0609020204030204" pitchFamily="49" charset="0"/>
              </a:rPr>
              <a:t>()</a:t>
            </a:r>
            <a:r>
              <a:rPr lang="en-US" sz="1836">
                <a:solidFill>
                  <a:srgbClr val="000000"/>
                </a:solidFill>
                <a:latin typeface="Consolas" panose="020B0609020204030204" pitchFamily="49" charset="0"/>
              </a:rPr>
              <a:t> </a:t>
            </a:r>
            <a:r>
              <a:rPr lang="en-US" sz="1836">
                <a:solidFill>
                  <a:srgbClr val="808080"/>
                </a:solidFill>
                <a:latin typeface="Consolas" panose="020B0609020204030204" pitchFamily="49" charset="0"/>
              </a:rPr>
              <a:t>);</a:t>
            </a:r>
            <a:endParaRPr lang="en-US" sz="4488"/>
          </a:p>
        </p:txBody>
      </p:sp>
    </p:spTree>
    <p:extLst>
      <p:ext uri="{BB962C8B-B14F-4D97-AF65-F5344CB8AC3E}">
        <p14:creationId xmlns:p14="http://schemas.microsoft.com/office/powerpoint/2010/main" val="11013624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5" y="1142881"/>
            <a:ext cx="5000563" cy="3458825"/>
          </a:xfrm>
        </p:spPr>
        <p:txBody>
          <a:bodyPr/>
          <a:lstStyle/>
          <a:p>
            <a:r>
              <a:rPr lang="en-US">
                <a:solidFill>
                  <a:schemeClr val="tx2"/>
                </a:solidFill>
              </a:rPr>
              <a:t>Overview</a:t>
            </a:r>
          </a:p>
          <a:p>
            <a:pPr>
              <a:spcBef>
                <a:spcPts val="612"/>
              </a:spcBef>
            </a:pPr>
            <a:r>
              <a:rPr lang="en-US" sz="1632">
                <a:latin typeface="+mn-lt"/>
              </a:rPr>
              <a:t>Cache the results of a query in DW storage. This enables interactive response times for repetitive queries against tables with infrequent data changes.</a:t>
            </a:r>
          </a:p>
          <a:p>
            <a:pPr>
              <a:spcBef>
                <a:spcPts val="612"/>
              </a:spcBef>
            </a:pPr>
            <a:r>
              <a:rPr lang="en-US" sz="1632">
                <a:latin typeface="+mn-lt"/>
              </a:rPr>
              <a:t>The result-set cache persists even if a data warehouse is paused and resumed later. </a:t>
            </a:r>
          </a:p>
          <a:p>
            <a:pPr>
              <a:spcBef>
                <a:spcPts val="612"/>
              </a:spcBef>
            </a:pPr>
            <a:r>
              <a:rPr lang="en-US" sz="1632">
                <a:latin typeface="+mn-lt"/>
              </a:rPr>
              <a:t>Query cache is invalidated and refreshed when underlying table data or query code changes.</a:t>
            </a:r>
          </a:p>
          <a:p>
            <a:pPr>
              <a:spcBef>
                <a:spcPts val="612"/>
              </a:spcBef>
            </a:pPr>
            <a:r>
              <a:rPr lang="en-US" sz="1632">
                <a:latin typeface="+mn-lt"/>
              </a:rPr>
              <a:t>Result cache is evicted regularly based on a time-aware least recently used algorithm (TLRU). </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5934216" y="1142881"/>
            <a:ext cx="6322392" cy="6241973"/>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Must be run on the MASTER database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DATABASE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 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Turn on/off result-set caching for a client session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 RESULT_SET_CACHING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{ON | OFF}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Check result-set caching setting for a database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is_result_set_caching_on</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sys.databases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name =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database_name</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Return all query requests with cache hits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Run on target data warehouse</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sys.dm_pdw_request_steps</a:t>
            </a:r>
            <a:endPar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  </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command like </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DWResultCacheDb</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AND</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step_index</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0</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Tree>
    <p:extLst>
      <p:ext uri="{BB962C8B-B14F-4D97-AF65-F5344CB8AC3E}">
        <p14:creationId xmlns:p14="http://schemas.microsoft.com/office/powerpoint/2010/main" val="23847476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5" y="227015"/>
            <a:ext cx="4325250" cy="754061"/>
          </a:xfrm>
        </p:spPr>
        <p:txBody>
          <a:bodyPr/>
          <a:lstStyle/>
          <a:p>
            <a:r>
              <a:rPr lang="en-US"/>
              <a:t>Result-set caching flow</a:t>
            </a:r>
          </a:p>
        </p:txBody>
      </p:sp>
      <p:sp>
        <p:nvSpPr>
          <p:cNvPr id="7" name="Rectangle 6">
            <a:extLst>
              <a:ext uri="{FF2B5EF4-FFF2-40B4-BE49-F238E27FC236}">
                <a16:creationId xmlns:a16="http://schemas.microsoft.com/office/drawing/2014/main" id="{336E96A9-E031-4E5E-A27E-60349877E240}"/>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8" name="Rectangle 7">
            <a:extLst>
              <a:ext uri="{FF2B5EF4-FFF2-40B4-BE49-F238E27FC236}">
                <a16:creationId xmlns:a16="http://schemas.microsoft.com/office/drawing/2014/main" id="{C1F69B1C-9117-4575-8116-5A677CF0C1C5}"/>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Result-set Caching</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222818"/>
          </a:xfrm>
        </p:spPr>
        <p:txBody>
          <a:bodyPr/>
          <a:lstStyle/>
          <a:p>
            <a:pPr>
              <a:spcBef>
                <a:spcPts val="612"/>
              </a:spcBef>
            </a:pPr>
            <a:r>
              <a:rPr lang="en-US" sz="1428">
                <a:latin typeface="+mn-lt"/>
              </a:rPr>
              <a:t>Client sends query to DW</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1</a:t>
              </a:r>
            </a:p>
          </p:txBody>
        </p:sp>
      </p:grpSp>
      <p:grpSp>
        <p:nvGrpSpPr>
          <p:cNvPr id="43" name="Group 42">
            <a:extLst>
              <a:ext uri="{FF2B5EF4-FFF2-40B4-BE49-F238E27FC236}">
                <a16:creationId xmlns:a16="http://schemas.microsoft.com/office/drawing/2014/main" id="{730FAE8D-6AB9-4428-8F88-299D36B4DDFE}"/>
              </a:ext>
            </a:extLst>
          </p:cNvPr>
          <p:cNvGrpSpPr/>
          <p:nvPr/>
        </p:nvGrpSpPr>
        <p:grpSpPr>
          <a:xfrm>
            <a:off x="2037798" y="1817910"/>
            <a:ext cx="460339" cy="452070"/>
            <a:chOff x="2549926" y="1227604"/>
            <a:chExt cx="5177116" cy="5084148"/>
          </a:xfrm>
        </p:grpSpPr>
        <p:sp>
          <p:nvSpPr>
            <p:cNvPr id="44" name="Freeform: Shape 821">
              <a:extLst>
                <a:ext uri="{FF2B5EF4-FFF2-40B4-BE49-F238E27FC236}">
                  <a16:creationId xmlns:a16="http://schemas.microsoft.com/office/drawing/2014/main" id="{30B29DB6-DD6B-41D2-86F9-143DAA6891C6}"/>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9A8089A-D3E8-49C4-A32E-39DA937738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3E9F417-57B9-441F-A00A-16CB8EC5526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8EB92613-CD14-4333-B83E-8DD6D5036B6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9FFCC0E-EB82-4E84-A305-F75AE4BC04D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3C3A3FE-9997-48AD-BB8A-9406E120745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C27BF7EB-3587-454B-B879-9D78E8DBE760}"/>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Cylinder 828">
              <a:extLst>
                <a:ext uri="{FF2B5EF4-FFF2-40B4-BE49-F238E27FC236}">
                  <a16:creationId xmlns:a16="http://schemas.microsoft.com/office/drawing/2014/main" id="{7733CC24-8D1D-420D-8A3B-C2E6CB398DC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is processed using DW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Query results are cached in remote storage so subsequent requests can be served immediately</a:t>
            </a:r>
          </a:p>
        </p:txBody>
      </p:sp>
      <p:grpSp>
        <p:nvGrpSpPr>
          <p:cNvPr id="104" name="Group 103">
            <a:extLst>
              <a:ext uri="{FF2B5EF4-FFF2-40B4-BE49-F238E27FC236}">
                <a16:creationId xmlns:a16="http://schemas.microsoft.com/office/drawing/2014/main" id="{4FFB9EBA-7BE3-40F5-BAEB-050BFBE0D74D}"/>
              </a:ext>
            </a:extLst>
          </p:cNvPr>
          <p:cNvGrpSpPr/>
          <p:nvPr/>
        </p:nvGrpSpPr>
        <p:grpSpPr>
          <a:xfrm>
            <a:off x="8892762" y="1853564"/>
            <a:ext cx="460339" cy="452070"/>
            <a:chOff x="2549926" y="1227604"/>
            <a:chExt cx="5177116" cy="5084148"/>
          </a:xfrm>
        </p:grpSpPr>
        <p:sp>
          <p:nvSpPr>
            <p:cNvPr id="105" name="Freeform: Shape 821">
              <a:extLst>
                <a:ext uri="{FF2B5EF4-FFF2-40B4-BE49-F238E27FC236}">
                  <a16:creationId xmlns:a16="http://schemas.microsoft.com/office/drawing/2014/main" id="{8F167DBE-021F-47E8-B1C5-83A556F2E94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0D8B7F2F-B2F6-4C7F-BDDB-6B7ED0AD516D}"/>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1B8EB14-28F0-4277-BBD6-202F6F1AF66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86BAA028-4786-4A93-A52A-D87A64F61C8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C0D31CB4-8821-430E-8CF3-A7A866A8ADE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A1A97E21-C508-47D3-ACED-4E569B390B1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DF1E3EA-155A-4A7B-ABF6-80549AB2209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Cylinder 828">
              <a:extLst>
                <a:ext uri="{FF2B5EF4-FFF2-40B4-BE49-F238E27FC236}">
                  <a16:creationId xmlns:a16="http://schemas.microsoft.com/office/drawing/2014/main" id="{1C56E0EA-547A-4F19-AED3-90507EED2139}"/>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1137FA65-EC7B-45BE-9406-6B915EAC1538}"/>
              </a:ext>
            </a:extLst>
          </p:cNvPr>
          <p:cNvGrpSpPr/>
          <p:nvPr/>
        </p:nvGrpSpPr>
        <p:grpSpPr>
          <a:xfrm>
            <a:off x="8370450" y="2418697"/>
            <a:ext cx="296258" cy="296258"/>
            <a:chOff x="1359413" y="3286137"/>
            <a:chExt cx="332509" cy="332509"/>
          </a:xfrm>
        </p:grpSpPr>
        <p:sp>
          <p:nvSpPr>
            <p:cNvPr id="114" name="Oval 113">
              <a:extLst>
                <a:ext uri="{FF2B5EF4-FFF2-40B4-BE49-F238E27FC236}">
                  <a16:creationId xmlns:a16="http://schemas.microsoft.com/office/drawing/2014/main" id="{DEA3AF98-87AD-40B8-890A-976E489250B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 Placeholder 5">
              <a:extLst>
                <a:ext uri="{FF2B5EF4-FFF2-40B4-BE49-F238E27FC236}">
                  <a16:creationId xmlns:a16="http://schemas.microsoft.com/office/drawing/2014/main" id="{0ECEC363-F324-481F-B050-258015544F84}"/>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3</a:t>
              </a:r>
            </a:p>
          </p:txBody>
        </p:sp>
      </p:grpSp>
      <p:sp>
        <p:nvSpPr>
          <p:cNvPr id="116" name="Arrow: Right 115">
            <a:extLst>
              <a:ext uri="{FF2B5EF4-FFF2-40B4-BE49-F238E27FC236}">
                <a16:creationId xmlns:a16="http://schemas.microsoft.com/office/drawing/2014/main" id="{F225E6D2-551F-4ED1-994F-A0A159F9EE65}"/>
              </a:ext>
            </a:extLst>
          </p:cNvPr>
          <p:cNvSpPr/>
          <p:nvPr/>
        </p:nvSpPr>
        <p:spPr bwMode="auto">
          <a:xfrm>
            <a:off x="9495441" y="1964270"/>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81432" y="1770528"/>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451ACB82-2883-4AA4-848D-6B848452B3CB}"/>
              </a:ext>
            </a:extLst>
          </p:cNvPr>
          <p:cNvGrpSpPr/>
          <p:nvPr/>
        </p:nvGrpSpPr>
        <p:grpSpPr>
          <a:xfrm>
            <a:off x="4701444" y="1434507"/>
            <a:ext cx="1892509" cy="930020"/>
            <a:chOff x="4182280" y="1406507"/>
            <a:chExt cx="1855569" cy="911867"/>
          </a:xfrm>
        </p:grpSpPr>
        <p:grpSp>
          <p:nvGrpSpPr>
            <p:cNvPr id="62" name="Group 61">
              <a:extLst>
                <a:ext uri="{FF2B5EF4-FFF2-40B4-BE49-F238E27FC236}">
                  <a16:creationId xmlns:a16="http://schemas.microsoft.com/office/drawing/2014/main" id="{4DA78674-537D-4AC8-8FE0-63E01DD4B414}"/>
                </a:ext>
              </a:extLst>
            </p:cNvPr>
            <p:cNvGrpSpPr/>
            <p:nvPr/>
          </p:nvGrpSpPr>
          <p:grpSpPr>
            <a:xfrm>
              <a:off x="5460533" y="1855344"/>
              <a:ext cx="451354" cy="443246"/>
              <a:chOff x="2549926" y="1227604"/>
              <a:chExt cx="5177116" cy="5084148"/>
            </a:xfrm>
          </p:grpSpPr>
          <p:sp>
            <p:nvSpPr>
              <p:cNvPr id="63" name="Freeform: Shape 821">
                <a:extLst>
                  <a:ext uri="{FF2B5EF4-FFF2-40B4-BE49-F238E27FC236}">
                    <a16:creationId xmlns:a16="http://schemas.microsoft.com/office/drawing/2014/main" id="{65E8120E-F9D0-423F-85DA-0C76417C1B3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B7CD18C1-B951-421C-BB82-79279410D2D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7317730A-FBE4-46B5-896C-0CB275917C5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662CB80C-51FD-449D-A680-912ABBC62C3D}"/>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119EF6EC-42D9-4ECD-B863-4458F4D4C8E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603DEC01-6E65-4AD1-84C5-DE8ED63EF505}"/>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23E625D-F1E2-42F4-B421-810134B6124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Cylinder 828">
                <a:extLst>
                  <a:ext uri="{FF2B5EF4-FFF2-40B4-BE49-F238E27FC236}">
                    <a16:creationId xmlns:a16="http://schemas.microsoft.com/office/drawing/2014/main" id="{F9C951D6-0C48-4EA2-AB36-EF8CD98A46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5406724" y="1406507"/>
              <a:ext cx="631125" cy="631125"/>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4738876" y="1878768"/>
              <a:ext cx="454430" cy="239584"/>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BAD80A">
                    <a:lumMod val="75000"/>
                  </a:srgbClr>
                </a:soli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4182280" y="1567279"/>
              <a:ext cx="352315" cy="751095"/>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4692441" y="1607232"/>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BAD80A">
                      <a:lumMod val="75000"/>
                    </a:srgbClr>
                  </a:solidFill>
                  <a:effectLst/>
                  <a:uLnTx/>
                  <a:uFillTx/>
                  <a:latin typeface="Segoe UI"/>
                  <a:ea typeface="+mn-ea"/>
                  <a:cs typeface="+mn-cs"/>
                </a:rPr>
                <a:t>01010100010100101010</a:t>
              </a: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404812" y="1695850"/>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4</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grpSp>
          <p:nvGrpSpPr>
            <p:cNvPr id="151" name="Group 150">
              <a:extLst>
                <a:ext uri="{FF2B5EF4-FFF2-40B4-BE49-F238E27FC236}">
                  <a16:creationId xmlns:a16="http://schemas.microsoft.com/office/drawing/2014/main" id="{E5A486D5-3D9F-48BE-890D-7E8835953F74}"/>
                </a:ext>
              </a:extLst>
            </p:cNvPr>
            <p:cNvGrpSpPr/>
            <p:nvPr/>
          </p:nvGrpSpPr>
          <p:grpSpPr>
            <a:xfrm>
              <a:off x="2257391" y="3991220"/>
              <a:ext cx="451354" cy="443246"/>
              <a:chOff x="2549926" y="1227604"/>
              <a:chExt cx="5177116" cy="5084148"/>
            </a:xfrm>
          </p:grpSpPr>
          <p:sp>
            <p:nvSpPr>
              <p:cNvPr id="152" name="Freeform: Shape 821">
                <a:extLst>
                  <a:ext uri="{FF2B5EF4-FFF2-40B4-BE49-F238E27FC236}">
                    <a16:creationId xmlns:a16="http://schemas.microsoft.com/office/drawing/2014/main" id="{C5EE487E-7DAC-4C08-9369-AF2EA03C29C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69A3ED5A-CA40-4A66-9939-C9BE1D11DE0E}"/>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C097E395-DFBD-4613-A531-7C35E274B2B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AB9F761A-43C4-49C2-9D4F-982DA406E49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4CC5301-3AA7-4493-937B-DD91A11EE4A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66E5EC6B-F50B-4494-A91D-2461F1F4AB3D}"/>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BA3CB10F-DE63-4423-8FA0-6D6DA229471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Cylinder 828">
                <a:extLst>
                  <a:ext uri="{FF2B5EF4-FFF2-40B4-BE49-F238E27FC236}">
                    <a16:creationId xmlns:a16="http://schemas.microsoft.com/office/drawing/2014/main" id="{88D42EEC-26A6-4794-844C-56D2E5564148}"/>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816" b="0" i="0" u="none" strike="noStrike" kern="1200" cap="none" spc="0" normalizeH="0" baseline="0" noProof="0" dirty="0">
                  <a:ln>
                    <a:noFill/>
                  </a:ln>
                  <a:solidFill>
                    <a:srgbClr val="7030A0"/>
                  </a:solidFill>
                  <a:effectLst/>
                  <a:uLnTx/>
                  <a:uFillTx/>
                  <a:latin typeface="Segoe UI"/>
                  <a:ea typeface="+mn-ea"/>
                  <a:cs typeface="+mn-cs"/>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5</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F9441E8A-7791-4A73-A6F1-E89EEA3C79D3}"/>
                </a:ext>
              </a:extLst>
            </p:cNvPr>
            <p:cNvGrpSpPr/>
            <p:nvPr/>
          </p:nvGrpSpPr>
          <p:grpSpPr>
            <a:xfrm>
              <a:off x="4406538" y="4682098"/>
              <a:ext cx="401007" cy="393803"/>
              <a:chOff x="2549926" y="1227604"/>
              <a:chExt cx="5177116" cy="5084148"/>
            </a:xfrm>
          </p:grpSpPr>
          <p:sp>
            <p:nvSpPr>
              <p:cNvPr id="195" name="Freeform: Shape 821">
                <a:extLst>
                  <a:ext uri="{FF2B5EF4-FFF2-40B4-BE49-F238E27FC236}">
                    <a16:creationId xmlns:a16="http://schemas.microsoft.com/office/drawing/2014/main" id="{E000B0C4-86A7-424F-9BA7-487C313059A7}"/>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7AB1BC91-B37B-4F8E-936D-29FE1689673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DC030753-210F-4920-A596-E0FDE66D8F2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4C9FE87B-18AF-4708-B7FE-241C15BA627A}"/>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FD3E8D11-258F-4740-B868-B55447F62C9A}"/>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BD655DB5-9194-48B4-88A7-2ADFD6417F6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8935B012-7058-4CBA-9DC6-54DA8C725EC8}"/>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Cylinder 828">
                <a:extLst>
                  <a:ext uri="{FF2B5EF4-FFF2-40B4-BE49-F238E27FC236}">
                    <a16:creationId xmlns:a16="http://schemas.microsoft.com/office/drawing/2014/main" id="{95897C63-3B17-4477-A240-C1EC2466E0A9}"/>
                  </a:ext>
                </a:extLst>
              </p:cNvPr>
              <p:cNvSpPr/>
              <p:nvPr/>
            </p:nvSpPr>
            <p:spPr bwMode="auto">
              <a:xfrm>
                <a:off x="5335724" y="3170126"/>
                <a:ext cx="2391318" cy="3141626"/>
              </a:xfrm>
              <a:prstGeom prst="can">
                <a:avLst>
                  <a:gd name="adj" fmla="val 39530"/>
                </a:avLst>
              </a:prstGeom>
              <a:solidFill>
                <a:srgbClr val="C00000"/>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1417AB6-8C1A-4BB5-8D36-85633B9B7936}"/>
              </a:ext>
            </a:extLst>
          </p:cNvPr>
          <p:cNvGrpSpPr/>
          <p:nvPr/>
        </p:nvGrpSpPr>
        <p:grpSpPr>
          <a:xfrm>
            <a:off x="8377072" y="3711672"/>
            <a:ext cx="3021687" cy="1922536"/>
            <a:chOff x="425280" y="4072042"/>
            <a:chExt cx="2962707" cy="1885010"/>
          </a:xfrm>
        </p:grpSpPr>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41261" y="5250768"/>
              <a:ext cx="2546726"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a:ea typeface="+mn-ea"/>
                  <a:cs typeface="+mn-cs"/>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425280" y="5264049"/>
              <a:ext cx="290475" cy="290475"/>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FFFFFF"/>
                    </a:solidFill>
                    <a:effectLst/>
                    <a:uLnTx/>
                    <a:uFillTx/>
                    <a:latin typeface="Segoe UI Semibold"/>
                    <a:ea typeface="+mn-ea"/>
                    <a:cs typeface="+mn-cs"/>
                  </a:rPr>
                  <a:t>6</a:t>
                </a:r>
              </a:p>
            </p:txBody>
          </p:sp>
        </p:grpSp>
        <p:grpSp>
          <p:nvGrpSpPr>
            <p:cNvPr id="211" name="Group 210">
              <a:extLst>
                <a:ext uri="{FF2B5EF4-FFF2-40B4-BE49-F238E27FC236}">
                  <a16:creationId xmlns:a16="http://schemas.microsoft.com/office/drawing/2014/main" id="{933CB9F6-6924-413C-82C1-6BC29501EEEE}"/>
                </a:ext>
              </a:extLst>
            </p:cNvPr>
            <p:cNvGrpSpPr/>
            <p:nvPr/>
          </p:nvGrpSpPr>
          <p:grpSpPr>
            <a:xfrm>
              <a:off x="2079000" y="4531127"/>
              <a:ext cx="451354" cy="443246"/>
              <a:chOff x="2549926" y="1227604"/>
              <a:chExt cx="5177116" cy="5084148"/>
            </a:xfrm>
          </p:grpSpPr>
          <p:sp>
            <p:nvSpPr>
              <p:cNvPr id="212" name="Freeform: Shape 821">
                <a:extLst>
                  <a:ext uri="{FF2B5EF4-FFF2-40B4-BE49-F238E27FC236}">
                    <a16:creationId xmlns:a16="http://schemas.microsoft.com/office/drawing/2014/main" id="{F61D3B20-39F1-4B4F-8CB8-067E8F27DDF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EF25BCCB-3F6B-41F7-887F-527391D4CEE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1A4B8150-6C10-407E-BAF5-C976FDC19A4A}"/>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5E205F4D-BDB4-4ACA-941E-2DF317078F28}"/>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7C4D3D2-4BD6-47E9-A9B4-FBDA7035B50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96D7CA2-2F39-480F-AB2F-C30E7853E85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5F3304A3-C7E4-42A5-814A-6EF6EFDA95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Cylinder 828">
                <a:extLst>
                  <a:ext uri="{FF2B5EF4-FFF2-40B4-BE49-F238E27FC236}">
                    <a16:creationId xmlns:a16="http://schemas.microsoft.com/office/drawing/2014/main" id="{1E605C81-ADAA-42B1-A89E-24073FBBD0E7}"/>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1444464" y="4610141"/>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943154" y="4305352"/>
              <a:ext cx="352315" cy="751095"/>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0461" y="4493297"/>
              <a:ext cx="523001" cy="523001"/>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2061610" y="4072042"/>
              <a:ext cx="631125" cy="63112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D2D2D2">
                      <a:lumMod val="75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7558439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5209296"/>
          </a:xfrm>
        </p:spPr>
        <p:txBody>
          <a:bodyPr/>
          <a:lstStyle/>
          <a:p>
            <a:r>
              <a:rPr lang="en-US">
                <a:solidFill>
                  <a:schemeClr val="tx2"/>
                </a:solidFill>
              </a:rPr>
              <a:t>Overview</a:t>
            </a:r>
          </a:p>
          <a:p>
            <a:pPr>
              <a:spcBef>
                <a:spcPts val="612"/>
              </a:spcBef>
            </a:pPr>
            <a:r>
              <a:rPr lang="en-US" sz="1632">
                <a:latin typeface="+mn-lt"/>
              </a:rPr>
              <a:t>Indexed views cache the schema and data for a view in DW remote storage. They are useful for improving the performance of ‘SELECT’ statement queries that include aggregations</a:t>
            </a:r>
          </a:p>
          <a:p>
            <a:pPr>
              <a:spcBef>
                <a:spcPts val="612"/>
              </a:spcBef>
            </a:pPr>
            <a:r>
              <a:rPr lang="en-US" sz="1632">
                <a:latin typeface="+mn-lt"/>
              </a:rPr>
              <a:t>Indexed views are automatically updated when data in underlying tables are changed. This is a synchronous operation that occurs as soon as the data is changed.</a:t>
            </a:r>
          </a:p>
          <a:p>
            <a:pPr>
              <a:spcBef>
                <a:spcPts val="612"/>
              </a:spcBef>
            </a:pPr>
            <a:r>
              <a:rPr lang="en-US" sz="1632">
                <a:latin typeface="+mn-lt"/>
              </a:rPr>
              <a:t>The auto caching functionality allows SQL DW Query Optimizer to consider using indexed view even if the view is not referenced in the query. </a:t>
            </a:r>
          </a:p>
          <a:p>
            <a:pPr defTabSz="932597">
              <a:lnSpc>
                <a:spcPct val="100000"/>
              </a:lnSpc>
              <a:spcAft>
                <a:spcPts val="0"/>
              </a:spcAft>
              <a:buSzTx/>
            </a:pPr>
            <a:r>
              <a:rPr lang="en-US" sz="1632">
                <a:solidFill>
                  <a:prstClr val="black"/>
                </a:solidFill>
                <a:latin typeface="+mn-lt"/>
              </a:rPr>
              <a:t>Supported aggregations: MAX, MIN, AVG, COUNT, COUNT_BIG, SUM, VAR, STDEV</a:t>
            </a:r>
          </a:p>
          <a:p>
            <a:pPr>
              <a:spcBef>
                <a:spcPts val="612"/>
              </a:spcBef>
            </a:pPr>
            <a:endParaRPr lang="en-US" sz="1632">
              <a:latin typeface="+mn-lt"/>
            </a:endParaRPr>
          </a:p>
          <a:p>
            <a:endParaRPr lang="en-US"/>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981076"/>
            <a:ext cx="6217356" cy="4800567"/>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INDEXED VIEW</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28" b="0" i="0" u="none" strike="noStrike" kern="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vw_Orders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DISTRIBUTION = ROUND_ROBIN </a:t>
            </a:r>
            <a:r>
              <a:rPr kumimoji="0" lang="en-US" sz="1428" b="0" i="0" u="none" strike="noStrike" kern="0" cap="none" spc="0" normalizeH="0" baseline="0" noProof="0">
                <a:ln>
                  <a:noFill/>
                </a:ln>
                <a:solidFill>
                  <a:srgbClr val="FFFFFF">
                    <a:lumMod val="75000"/>
                  </a:srgbClr>
                </a:solidFill>
                <a:effectLst/>
                <a:uLnTx/>
                <a:uFillTx/>
                <a:latin typeface="Consolas" panose="020B0609020204030204" pitchFamily="49" charset="0"/>
                <a:ea typeface="+mn-ea"/>
                <a:cs typeface="+mn-cs"/>
              </a:rPr>
              <a:t>|</a:t>
            </a:r>
            <a:endPar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   HASH(</a:t>
            </a:r>
            <a:r>
              <a:rPr kumimoji="0" lang="en-US" sz="1428" b="0" i="0" u="none" strike="noStrike" kern="0" cap="none" spc="0" normalizeH="0" baseline="0" noProof="0" err="1">
                <a:ln>
                  <a:noFill/>
                </a:ln>
                <a:solidFill>
                  <a:srgbClr val="FFFFFF">
                    <a:lumMod val="65000"/>
                  </a:srgbClr>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FFFFFF">
                    <a:lumMod val="65000"/>
                  </a:srgbClr>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    SELECT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UnitPrice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OrderQty</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AS Revenue</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COUNT_BIG(*) AS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OrderCount</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SalesOrderDetail</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  BY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ProductID</a:t>
            </a:r>
            <a:r>
              <a:rPr kumimoji="0" lang="en-US" sz="1428"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GO</a:t>
            </a:r>
            <a:r>
              <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Disable index view and put it in suspended mode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DISABLE;</a:t>
            </a: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8000"/>
                </a:solidFill>
                <a:effectLst/>
                <a:uLnTx/>
                <a:uFillTx/>
                <a:latin typeface="Consolas" panose="020B0609020204030204" pitchFamily="49" charset="0"/>
                <a:ea typeface="+mn-ea"/>
                <a:cs typeface="+mn-cs"/>
              </a:rPr>
              <a:t>-- Re-enable index view by rebuilding it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ALTER INDEX ALL ON </a:t>
            </a:r>
            <a:r>
              <a:rPr kumimoji="0" lang="en-US" sz="1428" b="0" i="0" u="none" strike="noStrike" kern="0" cap="none" spc="0" normalizeH="0" baseline="0" noProof="0" err="1">
                <a:ln>
                  <a:noFill/>
                </a:ln>
                <a:solidFill>
                  <a:srgbClr val="494949"/>
                </a:solidFill>
                <a:effectLst/>
                <a:uLnTx/>
                <a:uFillTx/>
                <a:latin typeface="Consolas" panose="020B0609020204030204" pitchFamily="49" charset="0"/>
                <a:ea typeface="+mn-ea"/>
                <a:cs typeface="+mn-cs"/>
              </a:rPr>
              <a:t>Sales.vw_Orders</a:t>
            </a:r>
            <a:r>
              <a:rPr kumimoji="0" lang="en-US" sz="1428" b="0" i="0" u="none" strike="noStrike" kern="0" cap="none" spc="0" normalizeH="0" baseline="0" noProof="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a:ln>
                  <a:noFill/>
                </a:ln>
                <a:solidFill>
                  <a:srgbClr val="0000FF"/>
                </a:solidFill>
                <a:effectLst/>
                <a:uLnTx/>
                <a:uFillTx/>
                <a:latin typeface="Consolas" panose="020B0609020204030204" pitchFamily="49" charset="0"/>
                <a:ea typeface="+mn-ea"/>
                <a:cs typeface="+mn-cs"/>
              </a:rPr>
              <a:t>REBUILD;</a:t>
            </a:r>
            <a:endParaRPr kumimoji="0" lang="en-US" sz="3672" b="0" i="0" u="none" strike="noStrike" kern="0" cap="none" spc="0" normalizeH="0" baseline="0" noProof="0">
              <a:ln>
                <a:noFill/>
              </a:ln>
              <a:solidFill>
                <a:srgbClr val="50505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a:t>
            </a:r>
          </a:p>
        </p:txBody>
      </p:sp>
    </p:spTree>
    <p:extLst>
      <p:ext uri="{BB962C8B-B14F-4D97-AF65-F5344CB8AC3E}">
        <p14:creationId xmlns:p14="http://schemas.microsoft.com/office/powerpoint/2010/main" val="14109035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103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Lots of data shuffles and joins needed to complete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No relevant indexed views created on the data warehouse</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038689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Create indexed view for query</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 INDEXED VIEW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nbViewCS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DISTRIBUTION</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HASH</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AS</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sales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cust.sk = sales.sk</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JOIN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ON</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highlight>
                  <a:srgbClr val="F1F5C1"/>
                </a:highlight>
                <a:uLnTx/>
                <a:uFillTx/>
                <a:latin typeface="Consolas" panose="020B0609020204030204" pitchFamily="49" charset="0"/>
                <a:ea typeface="+mn-ea"/>
                <a:cs typeface="+mn-cs"/>
              </a:rPr>
              <a:t>​</a:t>
            </a:r>
          </a:p>
        </p:txBody>
      </p:sp>
      <p:sp>
        <p:nvSpPr>
          <p:cNvPr id="9" name="Rectangle 8">
            <a:extLst>
              <a:ext uri="{FF2B5EF4-FFF2-40B4-BE49-F238E27FC236}">
                <a16:creationId xmlns:a16="http://schemas.microsoft.com/office/drawing/2014/main" id="{E3D9302D-53C9-48E4-9DC2-05F749C740CD}"/>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Create indexed view with hash distribution on </a:t>
            </a:r>
            <a:r>
              <a:rPr kumimoji="0" lang="en-US" sz="1428" b="0" i="0" u="none" strike="noStrike" kern="1200" cap="none" spc="0" normalizeH="0" baseline="0" noProof="0" dirty="0" err="1">
                <a:ln>
                  <a:noFill/>
                </a:ln>
                <a:solidFill>
                  <a:srgbClr val="000000"/>
                </a:solidFill>
                <a:effectLst/>
                <a:uLnTx/>
                <a:uFillTx/>
                <a:latin typeface="Segoe UI Semilight" panose="020B0402040204020203" pitchFamily="34" charset="0"/>
                <a:ea typeface="+mn-ea"/>
                <a:cs typeface="Segoe UI Semilight" panose="020B0402040204020203" pitchFamily="34" charset="0"/>
              </a:rPr>
              <a:t>customer_id</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column</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SELECT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SUM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ISNULL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list_price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wholesale_cost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discount_amt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sales_price</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0</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2</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customer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catalog_sales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JOIN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ON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sales.sold_date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date_dim.date</a:t>
            </a:r>
            <a:endPar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GROUP</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highlight>
                  <a:srgbClr val="F1F5C1"/>
                </a:highligh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customer_id</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first_name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last_name</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birth_country</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b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b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login​</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email_address</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808080"/>
                </a:solidFill>
                <a:effectLst/>
                <a:highlight>
                  <a:srgbClr val="F1F5C1"/>
                </a:highlight>
                <a:uLnTx/>
                <a:uFillTx/>
                <a:latin typeface="Consolas" panose="020B0609020204030204" pitchFamily="49" charset="0"/>
                <a:ea typeface="+mn-ea"/>
                <a:cs typeface="+mn-cs"/>
              </a:rPr>
              <a:t>,</a:t>
            </a:r>
            <a:r>
              <a:rPr kumimoji="0" lang="en-US" sz="1224" b="0" i="0" u="none" strike="noStrike" kern="1200" cap="none" spc="0" normalizeH="0" baseline="0" noProof="0" dirty="0" err="1">
                <a:ln>
                  <a:noFill/>
                </a:ln>
                <a:solidFill>
                  <a:srgbClr val="000000"/>
                </a:solidFill>
                <a:effectLst/>
                <a:highlight>
                  <a:srgbClr val="F1F5C1"/>
                </a:highlight>
                <a:uLnTx/>
                <a:uFillTx/>
                <a:latin typeface="Consolas" panose="020B0609020204030204" pitchFamily="49" charset="0"/>
                <a:ea typeface="+mn-ea"/>
                <a:cs typeface="+mn-cs"/>
              </a:rPr>
              <a:t>d_year</a:t>
            </a:r>
            <a:r>
              <a:rPr kumimoji="0" lang="en-US" sz="1224" b="0" i="0" u="none" strike="noStrike" kern="1200" cap="none" spc="0" normalizeH="0" baseline="0" noProof="0" dirty="0">
                <a:ln>
                  <a:noFill/>
                </a:ln>
                <a:solidFill>
                  <a:srgbClr val="000000"/>
                </a:solidFill>
                <a:effectLst/>
                <a:highlight>
                  <a:srgbClr val="F1F5C1"/>
                </a:highligh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get year total sales per customer</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806481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a:latin typeface="+mn-lt"/>
              </a:rPr>
              <a:t>The SQL Data Warehouse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20" name="Rectangle 19">
            <a:extLst>
              <a:ext uri="{FF2B5EF4-FFF2-40B4-BE49-F238E27FC236}">
                <a16:creationId xmlns:a16="http://schemas.microsoft.com/office/drawing/2014/main" id="{C1D1473C-6E46-4F7A-A73A-50B2D170F3EB}"/>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Indexed (materialized) views &gt;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236801"/>
          </a:xfrm>
          <a:prstGeom prst="rect">
            <a:avLst/>
          </a:prstGeom>
          <a:ln>
            <a:solidFill>
              <a:schemeClr val="bg1">
                <a:lumMod val="85000"/>
              </a:schemeClr>
            </a:solidFill>
          </a:ln>
        </p:spPr>
        <p:txBody>
          <a:bodyPr wrap="square">
            <a:spAutoFit/>
          </a:bodyPr>
          <a:lstStyle/>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8000"/>
                </a:solidFill>
                <a:effectLst/>
                <a:uLnTx/>
                <a:uFillTx/>
                <a:latin typeface="Consolas" panose="020B0609020204030204" pitchFamily="49" charset="0"/>
                <a:ea typeface="+mn-ea"/>
                <a:cs typeface="+mn-cs"/>
              </a:rPr>
              <a:t>-- Get year total sales per customer</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WITH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SUM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ISNULL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list_price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wholesale_cost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discount_amt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sales_price</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0</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2</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customer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catalog_sales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 ON cust.sk = sales.sk</a:t>
            </a: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JOIN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ON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sales.sold_date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date_dim.date</a:t>
            </a:r>
            <a:endPar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66298" marR="0" lvl="1"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customer_id</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first_name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last_name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birth_country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b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login​</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email_address</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d_year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 TOP </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100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year_total</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base"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Original query – no changes have been made to query</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110000"/>
              </a:lnSpc>
              <a:spcBef>
                <a:spcPts val="612"/>
              </a:spcBef>
              <a:spcAft>
                <a:spcPts val="612"/>
              </a:spcAft>
              <a:buClrTx/>
              <a:buSzPct val="90000"/>
              <a:buFont typeface="Wingdings" panose="05000000000000000000" pitchFamily="2" charset="2"/>
              <a:buNone/>
              <a:tabLst/>
              <a:defRPr/>
            </a:pPr>
            <a:r>
              <a:rPr kumimoji="0" lang="en-US" sz="1428"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Execution time</a:t>
            </a: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6 seconds</a:t>
            </a:r>
            <a:b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Optimizer leverages materialized view to reduce data shuffles and joins needed</a:t>
            </a:r>
            <a:endParaRPr kumimoji="0" lang="en-US" sz="1632"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9026458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5644193" cy="2221065"/>
          </a:xfrm>
        </p:spPr>
        <p:txBody>
          <a:bodyPr/>
          <a:lstStyle/>
          <a:p>
            <a:r>
              <a:rPr lang="en-US" dirty="0">
                <a:solidFill>
                  <a:schemeClr val="tx2"/>
                </a:solidFill>
              </a:rPr>
              <a:t>Overview</a:t>
            </a:r>
          </a:p>
          <a:p>
            <a:r>
              <a:rPr lang="en-US" sz="1632" dirty="0">
                <a:latin typeface="+mn-lt"/>
              </a:rPr>
              <a:t>Queries against tables with ordered columnstore segments can take advantage of improved segment elimination to drastically reduce the time needed to service a query.</a:t>
            </a:r>
          </a:p>
          <a:p>
            <a:endParaRPr lang="en-US" sz="1632" dirty="0">
              <a:latin typeface="+mn-lt"/>
            </a:endParaRPr>
          </a:p>
          <a:p>
            <a:r>
              <a:rPr lang="en-US" sz="1632" dirty="0">
                <a:latin typeface="+mn-lt"/>
              </a:rPr>
              <a:t>Columnstore Segments are automatically updated as data is inserted, updated, or deleted in data warehouse tables.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141882" cy="754061"/>
          </a:xfrm>
        </p:spPr>
        <p:txBody>
          <a:bodyPr/>
          <a:lstStyle/>
          <a:p>
            <a:r>
              <a:rPr lang="en-US" dirty="0"/>
              <a:t>Ordered Columnstore Segments</a:t>
            </a:r>
            <a:endParaRPr lang="en-US" dirty="0">
              <a:solidFill>
                <a:srgbClr val="FF0000"/>
              </a:solidFill>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H2 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Performance Optimizations &gt; Clustered Columnstore Index &gt; Ordered Columnstore Segments</a:t>
            </a:r>
          </a:p>
        </p:txBody>
      </p:sp>
      <p:sp>
        <p:nvSpPr>
          <p:cNvPr id="9" name="Rectangle 8">
            <a:extLst>
              <a:ext uri="{FF2B5EF4-FFF2-40B4-BE49-F238E27FC236}">
                <a16:creationId xmlns:a16="http://schemas.microsoft.com/office/drawing/2014/main" id="{34B2EFA8-0B64-44B8-8908-E4A59C968CEC}"/>
              </a:ext>
            </a:extLst>
          </p:cNvPr>
          <p:cNvSpPr/>
          <p:nvPr/>
        </p:nvSpPr>
        <p:spPr>
          <a:xfrm>
            <a:off x="6476351" y="844736"/>
            <a:ext cx="5774664" cy="5840766"/>
          </a:xfrm>
          <a:prstGeom prst="rect">
            <a:avLst/>
          </a:prstGeom>
          <a:ln>
            <a:solidFill>
              <a:schemeClr val="bg1">
                <a:lumMod val="85000"/>
              </a:schemeClr>
            </a:solidFill>
          </a:ln>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Table with Ordered Columnstore Index </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sortedOrderTable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Date     </a:t>
            </a:r>
            <a:r>
              <a:rPr kumimoji="0" lang="en-US" sz="1428"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DATE</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NOT NULL,</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VARCHAR</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2</a:t>
            </a: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CLUSTERED COLUMNSTORE INDEX 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Create Clustered Columnstore Index on existing table</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 CLUSTERED COLUMNSTORE INDEX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cciOrderId</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ON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dbo.OrderTable</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OrderId</a:t>
            </a:r>
            <a:r>
              <a:rPr kumimoji="0" lang="en-US" sz="1428"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224"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Insert data into table with ordered columnstore index</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 INTO </a:t>
            </a:r>
            <a:r>
              <a:rPr kumimoji="0" lang="en-US" sz="1428" b="0" i="0" u="none" strike="noStrike" kern="1200" cap="none" spc="0" normalizeH="0" baseline="0" noProof="0" dirty="0" err="1">
                <a:ln>
                  <a:noFill/>
                </a:ln>
                <a:solidFill>
                  <a:srgbClr val="000000">
                    <a:lumMod val="95000"/>
                    <a:lumOff val="5000"/>
                  </a:srgbClr>
                </a:solidFill>
                <a:effectLst/>
                <a:uLnTx/>
                <a:uFillTx/>
                <a:latin typeface="Consolas" panose="020B0609020204030204" pitchFamily="49" charset="0"/>
                <a:ea typeface="+mn-ea"/>
                <a:cs typeface="+mn-cs"/>
              </a:rPr>
              <a:t>sortedOrderTable</a:t>
            </a:r>
            <a:endPar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 (1, </a:t>
            </a:r>
            <a:r>
              <a:rPr kumimoji="0" lang="en-US" sz="1428"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'01-01-2019','Dave’, 'UK'</a:t>
            </a:r>
            <a:r>
              <a:rPr kumimoji="0" lang="en-US" sz="1428" b="0" i="0" u="none" strike="noStrike" kern="1200" cap="none" spc="0" normalizeH="0" baseline="0" noProof="0" dirty="0">
                <a:ln>
                  <a:noFill/>
                </a:ln>
                <a:solidFill>
                  <a:srgbClr val="000000">
                    <a:lumMod val="95000"/>
                    <a:lumOff val="5000"/>
                  </a:srgbClr>
                </a:solidFill>
                <a:effectLst/>
                <a:uLnTx/>
                <a:uFillTx/>
                <a:latin typeface="Consolas" panose="020B0609020204030204" pitchFamily="49" charset="0"/>
                <a:ea typeface="+mn-ea"/>
                <a:cs typeface="+mn-cs"/>
              </a:rPr>
              <a:t>)</a:t>
            </a:r>
            <a:endParaRPr kumimoji="0" lang="en-US" sz="1428"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pic>
        <p:nvPicPr>
          <p:cNvPr id="11" name="Picture 2" descr="Loading into a clustered columnstore index">
            <a:extLst>
              <a:ext uri="{FF2B5EF4-FFF2-40B4-BE49-F238E27FC236}">
                <a16:creationId xmlns:a16="http://schemas.microsoft.com/office/drawing/2014/main" id="{25EAE2EB-A828-4787-8395-8F3BF56EF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93" y="3669688"/>
            <a:ext cx="4916952" cy="251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8693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6AC"/>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8" y="2125661"/>
            <a:ext cx="6629399" cy="1905002"/>
          </a:xfrm>
          <a:prstGeom prst="rect">
            <a:avLst/>
          </a:prstGeom>
          <a:noFill/>
        </p:spPr>
        <p:txBody>
          <a:bodyPr wrap="square" anchor="t">
            <a:normAutofit fontScale="90000"/>
          </a:bodyPr>
          <a:lstStyle/>
          <a:p>
            <a:r>
              <a:rPr lang="fr-FR" sz="4000" dirty="0"/>
              <a:t>SQL DW </a:t>
            </a:r>
            <a:br>
              <a:rPr lang="fr-FR" sz="4000" dirty="0"/>
            </a:br>
            <a:r>
              <a:rPr lang="fr-FR" sz="4000" dirty="0"/>
              <a:t>Gen2: New </a:t>
            </a:r>
            <a:r>
              <a:rPr lang="fr-FR" sz="4000" dirty="0" err="1"/>
              <a:t>Features</a:t>
            </a:r>
            <a:r>
              <a:rPr lang="fr-FR" sz="4000" dirty="0"/>
              <a:t> &amp; </a:t>
            </a:r>
            <a:r>
              <a:rPr lang="en-US" sz="4000" dirty="0"/>
              <a:t>Enhancements</a:t>
            </a:r>
            <a:br>
              <a:rPr lang="en-US" sz="2300" dirty="0"/>
            </a:br>
            <a:endParaRPr lang="en-US" sz="2300"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pPr>
              <a:spcAft>
                <a:spcPts val="600"/>
              </a:spcAft>
            </a:pPr>
            <a:r>
              <a:rPr lang="en-US" sz="1836" dirty="0">
                <a:solidFill>
                  <a:srgbClr val="000000"/>
                </a:solidFill>
                <a:latin typeface="Times New Roman" panose="02020603050405020304" pitchFamily="18" charset="0"/>
              </a:rPr>
              <a:t> </a:t>
            </a:r>
            <a:endParaRPr lang="en-US" sz="1836"/>
          </a:p>
        </p:txBody>
      </p:sp>
    </p:spTree>
    <p:extLst>
      <p:ext uri="{BB962C8B-B14F-4D97-AF65-F5344CB8AC3E}">
        <p14:creationId xmlns:p14="http://schemas.microsoft.com/office/powerpoint/2010/main" val="9707746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4" y="1142880"/>
            <a:ext cx="4789913" cy="4746027"/>
          </a:xfrm>
        </p:spPr>
        <p:txBody>
          <a:bodyPr/>
          <a:lstStyle/>
          <a:p>
            <a:r>
              <a:rPr lang="en-US" dirty="0">
                <a:solidFill>
                  <a:schemeClr val="tx2"/>
                </a:solidFill>
              </a:rPr>
              <a:t>Overview</a:t>
            </a:r>
          </a:p>
          <a:p>
            <a:r>
              <a:rPr lang="en-US" sz="1632" dirty="0">
                <a:latin typeface="+mn-lt"/>
              </a:rPr>
              <a:t>Specifies that statements cannot read data that has been modified but not committed by other transactions. </a:t>
            </a:r>
          </a:p>
          <a:p>
            <a:r>
              <a:rPr lang="en-US" sz="1632" dirty="0">
                <a:latin typeface="+mn-lt"/>
              </a:rPr>
              <a:t>This prevents dirty reads.</a:t>
            </a:r>
          </a:p>
          <a:p>
            <a:r>
              <a:rPr lang="en-US" dirty="0">
                <a:solidFill>
                  <a:schemeClr val="tx2"/>
                </a:solidFill>
              </a:rPr>
              <a:t>Isolation level </a:t>
            </a:r>
          </a:p>
          <a:p>
            <a:r>
              <a:rPr lang="en-US" sz="1632" b="1" dirty="0">
                <a:latin typeface="+mn-lt"/>
              </a:rPr>
              <a:t>READ_COMMITTED_SNAPSHOT </a:t>
            </a:r>
          </a:p>
          <a:p>
            <a:r>
              <a:rPr lang="en-US" sz="1632" b="1" dirty="0">
                <a:latin typeface="+mn-lt"/>
              </a:rPr>
              <a:t>OFF</a:t>
            </a:r>
            <a:r>
              <a:rPr lang="en-US" sz="1632" dirty="0">
                <a:latin typeface="+mn-lt"/>
              </a:rPr>
              <a:t> (Default) – Uses shared locks to prevent other transactions from modifying rows while running a read operation</a:t>
            </a:r>
          </a:p>
          <a:p>
            <a:r>
              <a:rPr lang="en-US" sz="1632" b="1" dirty="0">
                <a:latin typeface="+mn-lt"/>
              </a:rPr>
              <a:t>ON</a:t>
            </a:r>
            <a:r>
              <a:rPr lang="en-US" sz="1632" dirty="0">
                <a:latin typeface="+mn-lt"/>
              </a:rPr>
              <a:t> – Uses row versioning to present each statement with a </a:t>
            </a:r>
            <a:r>
              <a:rPr lang="en-US" sz="1632" dirty="0" err="1">
                <a:latin typeface="+mn-lt"/>
              </a:rPr>
              <a:t>transactionally</a:t>
            </a:r>
            <a:r>
              <a:rPr lang="en-US" sz="1632" dirty="0">
                <a:latin typeface="+mn-lt"/>
              </a:rPr>
              <a:t> consistent snapshot of the data as it existed at the start of the statement. Locks are not used to protect the data from updates.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928767" cy="754061"/>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483890" y="1486420"/>
            <a:ext cx="4947777" cy="67044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ALTER DATABASE</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MyDatabase</a:t>
            </a:r>
            <a:endPar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SET</a:t>
            </a:r>
            <a:r>
              <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36"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READ_COMMITTED_SNAPSHOT ON</a:t>
            </a:r>
            <a:endParaRPr kumimoji="0" lang="en-US" sz="1836"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5" name="Rectangle 4">
            <a:extLst>
              <a:ext uri="{FF2B5EF4-FFF2-40B4-BE49-F238E27FC236}">
                <a16:creationId xmlns:a16="http://schemas.microsoft.com/office/drawing/2014/main" id="{232A90B3-53DE-468E-97CE-2BA4290B1FA2}"/>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Private Preview Mar’2019</a:t>
            </a:r>
          </a:p>
        </p:txBody>
      </p:sp>
      <p:sp>
        <p:nvSpPr>
          <p:cNvPr id="8" name="Rectangle 7">
            <a:extLst>
              <a:ext uri="{FF2B5EF4-FFF2-40B4-BE49-F238E27FC236}">
                <a16:creationId xmlns:a16="http://schemas.microsoft.com/office/drawing/2014/main" id="{F0D6A0B4-C178-416F-BA1C-8021D32217FE}"/>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Snapshot Isolation</a:t>
            </a:r>
          </a:p>
        </p:txBody>
      </p:sp>
    </p:spTree>
    <p:extLst>
      <p:ext uri="{BB962C8B-B14F-4D97-AF65-F5344CB8AC3E}">
        <p14:creationId xmlns:p14="http://schemas.microsoft.com/office/powerpoint/2010/main" val="28550196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8B2DF6-8A20-458A-9830-076C34DA7AF0}"/>
              </a:ext>
            </a:extLst>
          </p:cNvPr>
          <p:cNvSpPr/>
          <p:nvPr/>
        </p:nvSpPr>
        <p:spPr bwMode="auto">
          <a:xfrm>
            <a:off x="5605921" y="1064486"/>
            <a:ext cx="6754309" cy="57934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1735953"/>
          </a:xfrm>
        </p:spPr>
        <p:txBody>
          <a:bodyPr/>
          <a:lstStyle/>
          <a:p>
            <a:r>
              <a:rPr lang="en-US" dirty="0">
                <a:solidFill>
                  <a:schemeClr val="tx2"/>
                </a:solidFill>
              </a:rPr>
              <a:t>Overview</a:t>
            </a:r>
          </a:p>
          <a:p>
            <a:pPr>
              <a:spcBef>
                <a:spcPts val="612"/>
              </a:spcBef>
            </a:pPr>
            <a:r>
              <a:rPr lang="en-US" sz="1632" dirty="0">
                <a:latin typeface="+mn-lt"/>
              </a:rPr>
              <a:t>The JSON format enables representation of complex or hierarchical data structures in tables. </a:t>
            </a:r>
          </a:p>
          <a:p>
            <a:pPr>
              <a:spcBef>
                <a:spcPts val="612"/>
              </a:spcBef>
            </a:pPr>
            <a:r>
              <a:rPr lang="en-US" sz="1632" dirty="0">
                <a:latin typeface="+mn-lt"/>
              </a:rPr>
              <a:t>JSON data is stored using standard NVARCHAR table columns.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557932"/>
          </a:xfrm>
          <a:prstGeom prst="rect">
            <a:avLst/>
          </a:prstGeom>
          <a:ln>
            <a:noFill/>
          </a:ln>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Create Table with column for JSON string</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CREATE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TABLE</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BIGINT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Country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NVARCHAR(150) NOT NULL</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NVARCHAR(3000) NOT NULL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NVARCHAR column for JSON</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WITH</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DISTRIBUTION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ROUND_ROBIN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Populate table with semi-structured data</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INSERT</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INTO</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CustomerOrders</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VALUES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( 101,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CustomerId</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'Bahrain'</a:t>
            </a:r>
            <a:r>
              <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Country</a:t>
            </a:r>
            <a:endPar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N</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"AW73565",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 { "Number":"SO43659",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"Date":"2011-05-31T00:00:00"</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"Item":  { "Price":2024.40, "Quantity":1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a:t>
            </a:r>
            <a:r>
              <a:rPr kumimoji="0" lang="en-US" sz="1326" b="0" i="0" u="none" strike="noStrike" kern="0" cap="none" spc="0" normalizeH="0" baseline="0" noProof="0" dirty="0" err="1">
                <a:ln>
                  <a:noFill/>
                </a:ln>
                <a:solidFill>
                  <a:srgbClr val="008000"/>
                </a:solidFill>
                <a:effectLst/>
                <a:uLnTx/>
                <a:uFillTx/>
                <a:latin typeface="Consolas" panose="020B0609020204030204" pitchFamily="49" charset="0"/>
                <a:ea typeface="+mn-ea"/>
                <a:cs typeface="+mn-cs"/>
              </a:rPr>
              <a:t>OrderDetails</a:t>
            </a:r>
            <a:endParaRPr kumimoji="0" lang="en-US" sz="1326"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326"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Tree>
    <p:extLst>
      <p:ext uri="{BB962C8B-B14F-4D97-AF65-F5344CB8AC3E}">
        <p14:creationId xmlns:p14="http://schemas.microsoft.com/office/powerpoint/2010/main" val="31520162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C10DAA-FCDC-4CB1-9393-79F466BDF343}"/>
              </a:ext>
            </a:extLst>
          </p:cNvPr>
          <p:cNvSpPr/>
          <p:nvPr/>
        </p:nvSpPr>
        <p:spPr bwMode="auto">
          <a:xfrm>
            <a:off x="5605921" y="3852877"/>
            <a:ext cx="6613006" cy="27130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0E3601D-C57E-4A37-A2CF-71C6AFCF910E}"/>
              </a:ext>
            </a:extLst>
          </p:cNvPr>
          <p:cNvSpPr/>
          <p:nvPr/>
        </p:nvSpPr>
        <p:spPr bwMode="auto">
          <a:xfrm>
            <a:off x="5605921" y="1142881"/>
            <a:ext cx="6613006" cy="24368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4509009" cy="2895238"/>
          </a:xfrm>
        </p:spPr>
        <p:txBody>
          <a:bodyPr/>
          <a:lstStyle/>
          <a:p>
            <a:r>
              <a:rPr lang="en-US" dirty="0">
                <a:solidFill>
                  <a:schemeClr val="tx2"/>
                </a:solidFill>
              </a:rPr>
              <a:t>Overview</a:t>
            </a:r>
          </a:p>
          <a:p>
            <a:pPr>
              <a:spcBef>
                <a:spcPts val="612"/>
              </a:spcBef>
            </a:pPr>
            <a:r>
              <a:rPr lang="en-US" sz="1632" dirty="0">
                <a:latin typeface="+mn-lt"/>
              </a:rPr>
              <a:t>Read JSON data stored in a string column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ISJSON – </a:t>
            </a:r>
            <a:r>
              <a:rPr lang="en-US" sz="1632" dirty="0">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dirty="0">
                <a:solidFill>
                  <a:srgbClr val="0000FF"/>
                </a:solidFill>
                <a:latin typeface="+mn-lt"/>
              </a:rPr>
              <a:t>JSON_VALUE </a:t>
            </a:r>
            <a:r>
              <a:rPr lang="en-US" sz="1632" dirty="0">
                <a:latin typeface="+mn-lt"/>
              </a:rPr>
              <a:t>– extract a scalar value from a JSON string</a:t>
            </a:r>
          </a:p>
          <a:p>
            <a:pPr marL="291436" indent="-291436">
              <a:spcBef>
                <a:spcPts val="612"/>
              </a:spcBef>
              <a:buFont typeface="Arial" panose="020B0604020202020204" pitchFamily="34" charset="0"/>
              <a:buChar char="•"/>
            </a:pPr>
            <a:r>
              <a:rPr lang="en-US" sz="1632" dirty="0">
                <a:solidFill>
                  <a:srgbClr val="0000FF"/>
                </a:solidFill>
                <a:latin typeface="+mn-lt"/>
              </a:rPr>
              <a:t>JSON_QUERY </a:t>
            </a:r>
            <a:r>
              <a:rPr lang="en-US" sz="1632" dirty="0">
                <a:latin typeface="+mn-lt"/>
              </a:rPr>
              <a:t>– extract a JSON object or array from a JSON string</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0"/>
            <a:ext cx="6217356" cy="99062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Return all rows with valid JSON data</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WHERE  ISJSON</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&gt; 0</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340234"/>
          <a:ext cx="6044738" cy="714996"/>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 "Price":2024.40, "Quantity":1 }}]</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86826" y="3974387"/>
            <a:ext cx="6217356" cy="143885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Extract values from JSON string</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Country,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JSON_VALUE</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494949"/>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AS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JSON_QUERY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'$.Item'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ItemDetails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89090"/>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a:solidFill>
                            <a:schemeClr val="bg1"/>
                          </a:solidFill>
                          <a:latin typeface="+mj-lt"/>
                        </a:rPr>
                        <a:t>Country</a:t>
                      </a: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ItemDetails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 "Price":2024.40, "Quantity":1 }</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9758573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35A04B-D9CE-4F79-AA8C-DE04BCAC8A01}"/>
              </a:ext>
            </a:extLst>
          </p:cNvPr>
          <p:cNvSpPr/>
          <p:nvPr/>
        </p:nvSpPr>
        <p:spPr bwMode="auto">
          <a:xfrm>
            <a:off x="5605921" y="3008357"/>
            <a:ext cx="6613006" cy="3934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9A739BB8-70B5-4073-8461-620DA8DB6E1A}"/>
              </a:ext>
            </a:extLst>
          </p:cNvPr>
          <p:cNvSpPr/>
          <p:nvPr/>
        </p:nvSpPr>
        <p:spPr bwMode="auto">
          <a:xfrm>
            <a:off x="5605921" y="1142881"/>
            <a:ext cx="6613006" cy="1726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3288009"/>
          </a:xfrm>
        </p:spPr>
        <p:txBody>
          <a:bodyPr/>
          <a:lstStyle/>
          <a:p>
            <a:r>
              <a:rPr lang="en-US" dirty="0">
                <a:solidFill>
                  <a:schemeClr val="tx2"/>
                </a:solidFill>
              </a:rPr>
              <a:t>Overview</a:t>
            </a:r>
          </a:p>
          <a:p>
            <a:pPr>
              <a:spcBef>
                <a:spcPts val="612"/>
              </a:spcBef>
            </a:pPr>
            <a:r>
              <a:rPr lang="en-US" sz="1632" dirty="0">
                <a:latin typeface="+mn-lt"/>
              </a:rPr>
              <a:t>Use standard table columns and values from JSON text in the same analytical query.</a:t>
            </a:r>
          </a:p>
          <a:p>
            <a:pPr>
              <a:spcBef>
                <a:spcPts val="612"/>
              </a:spcBef>
            </a:pPr>
            <a:r>
              <a:rPr lang="en-US" sz="1632" dirty="0">
                <a:latin typeface="+mn-lt"/>
              </a:rPr>
              <a:t>Modify JSON data with the following:</a:t>
            </a:r>
          </a:p>
          <a:p>
            <a:pPr marL="291436" indent="-291436">
              <a:spcBef>
                <a:spcPts val="612"/>
              </a:spcBef>
              <a:buFont typeface="Arial" panose="020B0604020202020204" pitchFamily="34" charset="0"/>
              <a:buChar char="•"/>
            </a:pPr>
            <a:r>
              <a:rPr lang="en-US" sz="1632" dirty="0">
                <a:solidFill>
                  <a:srgbClr val="0000FF"/>
                </a:solidFill>
                <a:latin typeface="+mn-lt"/>
              </a:rPr>
              <a:t>JSON_MODIFY </a:t>
            </a:r>
            <a:r>
              <a:rPr lang="en-US" sz="1632" dirty="0">
                <a:latin typeface="+mn-lt"/>
              </a:rPr>
              <a:t>– modifies a value in a JSON string</a:t>
            </a:r>
          </a:p>
          <a:p>
            <a:pPr marL="291436" indent="-291436">
              <a:spcBef>
                <a:spcPts val="612"/>
              </a:spcBef>
              <a:buFont typeface="Arial" panose="020B0604020202020204" pitchFamily="34" charset="0"/>
              <a:buChar char="•"/>
            </a:pPr>
            <a:r>
              <a:rPr lang="en-US" sz="1632" dirty="0">
                <a:solidFill>
                  <a:srgbClr val="0000FF"/>
                </a:solidFill>
                <a:latin typeface="+mn-lt"/>
              </a:rPr>
              <a:t>OPENJSON</a:t>
            </a:r>
            <a:r>
              <a:rPr lang="en-US" sz="1632" dirty="0">
                <a:latin typeface="+mn-lt"/>
              </a:rPr>
              <a:t> – convert JSON collection to a set of rows and columns</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751552"/>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Modify Item Quantity value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UPDATE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JSON_MODIFY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'$.OrderDetails.Item.Quantity'</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,2)</a:t>
            </a:r>
            <a:endPar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endParaRPr>
          </a:p>
        </p:txBody>
      </p:sp>
      <p:sp>
        <p:nvSpPr>
          <p:cNvPr id="8" name="Rectangle 7">
            <a:extLst>
              <a:ext uri="{FF2B5EF4-FFF2-40B4-BE49-F238E27FC236}">
                <a16:creationId xmlns:a16="http://schemas.microsoft.com/office/drawing/2014/main" id="{0311B1C0-5B1F-4793-A586-D84EFE3C75C9}"/>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H2 CY19</a:t>
            </a:r>
          </a:p>
        </p:txBody>
      </p:sp>
      <p:sp>
        <p:nvSpPr>
          <p:cNvPr id="11" name="Rectangle 10">
            <a:extLst>
              <a:ext uri="{FF2B5EF4-FFF2-40B4-BE49-F238E27FC236}">
                <a16:creationId xmlns:a16="http://schemas.microsoft.com/office/drawing/2014/main" id="{E075B92F-70E0-40CE-A143-F742535A35C9}"/>
              </a:ext>
            </a:extLst>
          </p:cNvPr>
          <p:cNvSpPr/>
          <p:nvPr/>
        </p:nvSpPr>
        <p:spPr bwMode="auto">
          <a:xfrm>
            <a:off x="881" y="0"/>
            <a:ext cx="10373097"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JSON data support</a:t>
            </a:r>
          </a:p>
        </p:txBody>
      </p:sp>
      <p:sp>
        <p:nvSpPr>
          <p:cNvPr id="7" name="Rectangle 6">
            <a:extLst>
              <a:ext uri="{FF2B5EF4-FFF2-40B4-BE49-F238E27FC236}">
                <a16:creationId xmlns:a16="http://schemas.microsoft.com/office/drawing/2014/main" id="{B019A85D-F096-4B46-A083-744C81408E05}"/>
              </a:ext>
            </a:extLst>
          </p:cNvPr>
          <p:cNvSpPr/>
          <p:nvPr/>
        </p:nvSpPr>
        <p:spPr>
          <a:xfrm>
            <a:off x="5868040" y="3051667"/>
            <a:ext cx="5408864" cy="300765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8000"/>
                </a:solidFill>
                <a:effectLst/>
                <a:uLnTx/>
                <a:uFillTx/>
                <a:latin typeface="Consolas" panose="020B0609020204030204" pitchFamily="49" charset="0"/>
                <a:ea typeface="+mn-ea"/>
                <a:cs typeface="+mn-cs"/>
              </a:rPr>
              <a:t>-- Convert JSON collection to rows and columns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OrderDetails.OrderDate</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OrderDetails.OrderPrice</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CROSS APPLY OPENJSON </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CustomerOrders.OrderDetails</a:t>
            </a:r>
            <a:r>
              <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WITH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VARCHAR(50)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StoreId</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OrderNumber</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VARCHAR(100)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DATETIME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Order.Date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OrderPrice</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DECIMAL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Item.Price</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OrderQuantity</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FF0000"/>
                </a:solidFill>
                <a:effectLst/>
                <a:uLnTx/>
                <a:uFillTx/>
                <a:latin typeface="Consolas" panose="020B0609020204030204" pitchFamily="49" charset="0"/>
                <a:ea typeface="+mn-ea"/>
                <a:cs typeface="+mn-cs"/>
              </a:rPr>
              <a:t>Item.Quantity</a:t>
            </a: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0000"/>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a:ln>
                  <a:noFill/>
                </a:ln>
                <a:solidFill>
                  <a:srgbClr val="0000FF"/>
                </a:solidFill>
                <a:effectLst/>
                <a:uLnTx/>
                <a:uFillTx/>
                <a:latin typeface="Consolas" panose="020B0609020204030204" pitchFamily="49" charset="0"/>
                <a:ea typeface="+mn-ea"/>
                <a:cs typeface="+mn-cs"/>
              </a:rPr>
              <a:t>AS</a:t>
            </a:r>
            <a:r>
              <a:rPr kumimoji="0" lang="en-US" sz="1428" b="0" i="0" u="none" strike="noStrike" kern="0" cap="none" spc="0" normalizeH="0" baseline="0" noProof="0" dirty="0">
                <a:ln>
                  <a:noFill/>
                </a:ln>
                <a:solidFill>
                  <a:srgbClr val="494949"/>
                </a:solidFill>
                <a:effectLst/>
                <a:uLnTx/>
                <a:uFillTx/>
                <a:latin typeface="Consolas" panose="020B0609020204030204" pitchFamily="49" charset="0"/>
                <a:ea typeface="+mn-ea"/>
                <a:cs typeface="+mn-cs"/>
              </a:rPr>
              <a:t> </a:t>
            </a:r>
            <a:r>
              <a:rPr kumimoji="0" lang="en-US" sz="1428" b="0" i="0" u="none" strike="noStrike" kern="0" cap="none" spc="0" normalizeH="0" baseline="0" noProof="0" dirty="0" err="1">
                <a:ln>
                  <a:noFill/>
                </a:ln>
                <a:solidFill>
                  <a:srgbClr val="000000"/>
                </a:solidFill>
                <a:effectLst/>
                <a:uLnTx/>
                <a:uFillTx/>
                <a:latin typeface="Consolas" panose="020B0609020204030204" pitchFamily="49" charset="0"/>
                <a:ea typeface="+mn-ea"/>
                <a:cs typeface="+mn-cs"/>
              </a:rPr>
              <a:t>OrderDetails</a:t>
            </a:r>
            <a:endParaRPr kumimoji="0" lang="en-US" sz="1428" b="0" i="0" u="none" strike="noStrike" kern="0" cap="none" spc="0" normalizeH="0" baseline="0" noProof="0" dirty="0">
              <a:ln>
                <a:noFill/>
              </a:ln>
              <a:solidFill>
                <a:srgbClr val="000000"/>
              </a:solidFill>
              <a:effectLst/>
              <a:uLnTx/>
              <a:uFillTx/>
              <a:latin typeface="Consolas" panose="020B0609020204030204" pitchFamily="49" charset="0"/>
              <a:ea typeface="+mn-ea"/>
              <a:cs typeface="+mn-cs"/>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4564057" cy="714996"/>
        </p:xfrm>
        <a:graphic>
          <a:graphicData uri="http://schemas.openxmlformats.org/drawingml/2006/table">
            <a:tbl>
              <a:tblPr firstRow="1" bandRow="1">
                <a:tableStyleId>{17292A2E-F333-43FB-9621-5CBBE7FDCDCB}</a:tableStyleId>
              </a:tblPr>
              <a:tblGrid>
                <a:gridCol w="4564057">
                  <a:extLst>
                    <a:ext uri="{9D8B030D-6E8A-4147-A177-3AD203B41FA5}">
                      <a16:colId xmlns:a16="http://schemas.microsoft.com/office/drawing/2014/main" val="276908009"/>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OrderDetails</a:t>
                      </a:r>
                      <a:endParaRPr lang="en-US" sz="1400" b="0" dirty="0">
                        <a:solidFill>
                          <a:schemeClr val="tx2"/>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000" kern="0" dirty="0"/>
                        <a:t>N</a:t>
                      </a:r>
                      <a:r>
                        <a:rPr lang="en-US" sz="1000" dirty="0"/>
                        <a:t>'</a:t>
                      </a:r>
                      <a:r>
                        <a:rPr lang="en-US" sz="1000" kern="0" dirty="0"/>
                        <a:t>[{ </a:t>
                      </a:r>
                      <a:r>
                        <a:rPr lang="en-US" sz="1000" kern="0" dirty="0" err="1"/>
                        <a:t>StoreId</a:t>
                      </a:r>
                      <a:r>
                        <a:rPr lang="en-US" sz="1000" kern="0" dirty="0"/>
                        <a:t>": "AW73565",  "Order": { "Number":"SO43659",                  "Date":"2011-05-31T00:00:00“ }, "Item":  </a:t>
                      </a:r>
                      <a:r>
                        <a:rPr lang="en-US" sz="1000" kern="0" dirty="0">
                          <a:highlight>
                            <a:srgbClr val="F1F5C1"/>
                          </a:highlight>
                        </a:rPr>
                        <a:t>{ "Price":2024.40, "Quantity": 2}</a:t>
                      </a:r>
                      <a:r>
                        <a:rPr lang="en-US" sz="1000" kern="0" dirty="0"/>
                        <a:t>}]</a:t>
                      </a:r>
                      <a:r>
                        <a:rPr lang="en-US" sz="1000" dirty="0"/>
                        <a:t>'</a:t>
                      </a:r>
                      <a:endParaRPr lang="en-US" sz="1000" dirty="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5" y="6094125"/>
          <a:ext cx="5068375" cy="714996"/>
        </p:xfrm>
        <a:graphic>
          <a:graphicData uri="http://schemas.openxmlformats.org/drawingml/2006/table">
            <a:tbl>
              <a:tblPr firstRow="1" bandRow="1">
                <a:tableStyleId>{17292A2E-F333-43FB-9621-5CBBE7FDCDCB}</a:tableStyleId>
              </a:tblPr>
              <a:tblGrid>
                <a:gridCol w="1281725">
                  <a:extLst>
                    <a:ext uri="{9D8B030D-6E8A-4147-A177-3AD203B41FA5}">
                      <a16:colId xmlns:a16="http://schemas.microsoft.com/office/drawing/2014/main" val="548712045"/>
                    </a:ext>
                  </a:extLst>
                </a:gridCol>
                <a:gridCol w="1281725">
                  <a:extLst>
                    <a:ext uri="{9D8B030D-6E8A-4147-A177-3AD203B41FA5}">
                      <a16:colId xmlns:a16="http://schemas.microsoft.com/office/drawing/2014/main" val="1702844357"/>
                    </a:ext>
                  </a:extLst>
                </a:gridCol>
                <a:gridCol w="1349712">
                  <a:extLst>
                    <a:ext uri="{9D8B030D-6E8A-4147-A177-3AD203B41FA5}">
                      <a16:colId xmlns:a16="http://schemas.microsoft.com/office/drawing/2014/main" val="1418428866"/>
                    </a:ext>
                  </a:extLst>
                </a:gridCol>
                <a:gridCol w="1155213">
                  <a:extLst>
                    <a:ext uri="{9D8B030D-6E8A-4147-A177-3AD203B41FA5}">
                      <a16:colId xmlns:a16="http://schemas.microsoft.com/office/drawing/2014/main" val="776802025"/>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dirty="0" err="1"/>
                        <a:t>CustomerId</a:t>
                      </a:r>
                      <a:endParaRPr lang="en-US" sz="1400" b="0" dirty="0">
                        <a:solidFill>
                          <a:schemeClr val="tx2"/>
                        </a:solidFill>
                        <a:latin typeface="+mj-lt"/>
                      </a:endParaRPr>
                    </a:p>
                  </a:txBody>
                  <a:tcPr marL="93260" marR="93260" marT="46630" marB="46630" anchor="ctr"/>
                </a:tc>
                <a:tc>
                  <a:txBody>
                    <a:bodyPr/>
                    <a:lstStyle/>
                    <a:p>
                      <a:r>
                        <a:rPr lang="en-US" sz="1400" b="0" dirty="0" err="1">
                          <a:solidFill>
                            <a:schemeClr val="bg1"/>
                          </a:solidFill>
                          <a:latin typeface="+mj-lt"/>
                        </a:rPr>
                        <a:t>StoreId</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OrderDate</a:t>
                      </a:r>
                      <a:endParaRPr lang="en-US" sz="1400" b="0" dirty="0">
                        <a:solidFill>
                          <a:schemeClr val="bg1"/>
                        </a:solidFill>
                        <a:latin typeface="+mj-lt"/>
                      </a:endParaRPr>
                    </a:p>
                  </a:txBody>
                  <a:tcPr marL="93260" marR="93260" marT="46630" marB="46630" anchor="ctr"/>
                </a:tc>
                <a:tc>
                  <a:txBody>
                    <a:bodyPr/>
                    <a:lstStyle/>
                    <a:p>
                      <a:r>
                        <a:rPr lang="en-US" sz="1400" b="0" dirty="0" err="1">
                          <a:solidFill>
                            <a:schemeClr val="bg1"/>
                          </a:solidFill>
                          <a:latin typeface="+mj-lt"/>
                        </a:rPr>
                        <a:t>OrderPrice</a:t>
                      </a:r>
                      <a:endParaRPr lang="en-US" sz="1400" b="0" dirty="0">
                        <a:solidFill>
                          <a:schemeClr val="bg1"/>
                        </a:solidFill>
                        <a:latin typeface="+mj-lt"/>
                      </a:endParaRPr>
                    </a:p>
                  </a:txBody>
                  <a:tcPr marL="93260" marR="93260" marT="46630" marB="46630" anchor="ctr"/>
                </a:tc>
                <a:extLst>
                  <a:ext uri="{0D108BD9-81ED-4DB2-BD59-A6C34878D82A}">
                    <a16:rowId xmlns:a16="http://schemas.microsoft.com/office/drawing/2014/main" val="2049453285"/>
                  </a:ext>
                </a:extLst>
              </a:tr>
              <a:tr h="40412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101</a:t>
                      </a:r>
                      <a:endParaRPr lang="en-US" sz="1000" dirty="0">
                        <a:solidFill>
                          <a:schemeClr val="bg1"/>
                        </a:solidFill>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000" dirty="0">
                          <a:solidFill>
                            <a:schemeClr val="tx1"/>
                          </a:solidFill>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15681442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algn="ctr" defTabSz="932563">
              <a:defRPr/>
            </a:pPr>
            <a:r>
              <a:rPr lang="en-US" sz="3672" spc="306">
                <a:solidFill>
                  <a:srgbClr val="0078D7"/>
                </a:solidFill>
              </a:rPr>
              <a:t>Accelerated database recovery</a:t>
            </a:r>
          </a:p>
        </p:txBody>
      </p:sp>
      <p:sp>
        <p:nvSpPr>
          <p:cNvPr id="6" name="Text Placeholder 2">
            <a:extLst>
              <a:ext uri="{FF2B5EF4-FFF2-40B4-BE49-F238E27FC236}">
                <a16:creationId xmlns:a16="http://schemas.microsoft.com/office/drawing/2014/main" id="{E29F4598-928E-4C33-BDA2-F513CCD187C4}"/>
              </a:ext>
            </a:extLst>
          </p:cNvPr>
          <p:cNvSpPr txBox="1">
            <a:spLocks/>
          </p:cNvSpPr>
          <p:nvPr/>
        </p:nvSpPr>
        <p:spPr>
          <a:xfrm>
            <a:off x="275481" y="1523871"/>
            <a:ext cx="6059333" cy="477087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48"/>
              <a:t>Overview</a:t>
            </a:r>
          </a:p>
          <a:p>
            <a:pPr lvl="1"/>
            <a:r>
              <a:rPr lang="en-US" sz="1836"/>
              <a:t>New SQL database engine feature</a:t>
            </a:r>
          </a:p>
          <a:p>
            <a:pPr lvl="1"/>
            <a:r>
              <a:rPr lang="en-US" sz="1836"/>
              <a:t>Redesigns the engine recovery process</a:t>
            </a:r>
          </a:p>
          <a:p>
            <a:pPr lvl="1"/>
            <a:r>
              <a:rPr lang="en-US" sz="1836"/>
              <a:t>Speeds up the 3 recovery phases</a:t>
            </a:r>
          </a:p>
          <a:p>
            <a:endParaRPr lang="en-US" sz="2448"/>
          </a:p>
          <a:p>
            <a:r>
              <a:rPr lang="en-US" sz="2448"/>
              <a:t>Benefits</a:t>
            </a:r>
          </a:p>
          <a:p>
            <a:pPr lvl="1"/>
            <a:r>
              <a:rPr lang="en-US" sz="1836"/>
              <a:t>Fast and consistent database recovery</a:t>
            </a:r>
          </a:p>
          <a:p>
            <a:pPr lvl="1"/>
            <a:r>
              <a:rPr lang="en-US" sz="1836"/>
              <a:t>Instantaneous transaction rollback</a:t>
            </a:r>
          </a:p>
          <a:p>
            <a:pPr lvl="1"/>
            <a:r>
              <a:rPr lang="en-US" sz="1836"/>
              <a:t>	Regardless of number or age of transactions</a:t>
            </a:r>
          </a:p>
          <a:p>
            <a:pPr lvl="1"/>
            <a:r>
              <a:rPr lang="en-US" sz="1836"/>
              <a:t>Fast pause and resume operations</a:t>
            </a:r>
          </a:p>
          <a:p>
            <a:pPr lvl="1"/>
            <a:endParaRPr lang="en-US" sz="1836"/>
          </a:p>
        </p:txBody>
      </p:sp>
      <p:pic>
        <p:nvPicPr>
          <p:cNvPr id="3" name="Picture 2" descr="A screenshot of a social media post&#10;&#10;Description automatically generated">
            <a:extLst>
              <a:ext uri="{FF2B5EF4-FFF2-40B4-BE49-F238E27FC236}">
                <a16:creationId xmlns:a16="http://schemas.microsoft.com/office/drawing/2014/main" id="{FE0BD350-EA4A-44D8-8EDC-1F9320748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15" y="1411821"/>
            <a:ext cx="4964166" cy="2588214"/>
          </a:xfrm>
          <a:prstGeom prst="rect">
            <a:avLst/>
          </a:prstGeom>
        </p:spPr>
      </p:pic>
      <p:pic>
        <p:nvPicPr>
          <p:cNvPr id="5" name="Picture 4" descr="A screenshot of a map&#10;&#10;Description automatically generated">
            <a:extLst>
              <a:ext uri="{FF2B5EF4-FFF2-40B4-BE49-F238E27FC236}">
                <a16:creationId xmlns:a16="http://schemas.microsoft.com/office/drawing/2014/main" id="{63DB1E7F-B50D-462D-9248-2B8F9762E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811" y="4000034"/>
            <a:ext cx="4964169" cy="2857932"/>
          </a:xfrm>
          <a:prstGeom prst="rect">
            <a:avLst/>
          </a:prstGeom>
        </p:spPr>
      </p:pic>
    </p:spTree>
    <p:extLst>
      <p:ext uri="{BB962C8B-B14F-4D97-AF65-F5344CB8AC3E}">
        <p14:creationId xmlns:p14="http://schemas.microsoft.com/office/powerpoint/2010/main" val="26992889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94" y="1142881"/>
            <a:ext cx="5374194" cy="5340949"/>
          </a:xfrm>
        </p:spPr>
        <p:txBody>
          <a:bodyPr/>
          <a:lstStyle/>
          <a:p>
            <a:r>
              <a:rPr lang="en-US">
                <a:solidFill>
                  <a:srgbClr val="0078D7"/>
                </a:solidFill>
              </a:rPr>
              <a:t>OVER clause</a:t>
            </a:r>
          </a:p>
          <a:p>
            <a:r>
              <a:rPr lang="en-US" sz="1632">
                <a:latin typeface="Segoe UI"/>
                <a:cs typeface="Segoe UI Semibold" panose="020B0702040204020203" pitchFamily="34" charset="0"/>
              </a:rPr>
              <a:t>Defines a window or specified set of rows within a query result set</a:t>
            </a:r>
          </a:p>
          <a:p>
            <a:r>
              <a:rPr lang="en-US" sz="1632">
                <a:latin typeface="Segoe UI"/>
                <a:cs typeface="Segoe UI Semibold" panose="020B0702040204020203" pitchFamily="34" charset="0"/>
              </a:rPr>
              <a:t>Computes a value for each row in the window</a:t>
            </a:r>
          </a:p>
          <a:p>
            <a:r>
              <a:rPr lang="en-US">
                <a:solidFill>
                  <a:srgbClr val="0078D7"/>
                </a:solidFill>
              </a:rPr>
              <a:t>Aggregate functions</a:t>
            </a:r>
          </a:p>
          <a:p>
            <a:r>
              <a:rPr lang="en-US" sz="1632">
                <a:latin typeface="Segoe UI"/>
                <a:cs typeface="Segoe UI Semibold" panose="020B0702040204020203" pitchFamily="34" charset="0"/>
              </a:rPr>
              <a:t>COUNT, MAX, AVG, SUM, APPROX_COUNT_DISTINCT, MIN, STDEV, STDEVP, STRING_AGG, VAR, VARP, GROUPING, GROUPING_ID, COUNT_BIG, CHECKSUM_AGG</a:t>
            </a:r>
          </a:p>
          <a:p>
            <a:r>
              <a:rPr lang="en-US">
                <a:solidFill>
                  <a:srgbClr val="0078D7"/>
                </a:solidFill>
              </a:rPr>
              <a:t>Analytical functions</a:t>
            </a:r>
          </a:p>
          <a:p>
            <a:r>
              <a:rPr lang="en-US" sz="1632">
                <a:latin typeface="Segoe UI"/>
                <a:cs typeface="Segoe UI Semibold" panose="020B0702040204020203" pitchFamily="34" charset="0"/>
              </a:rPr>
              <a:t>LAG, LEAD, FIRST_VALUE, LAST_VALUE, CUME_DIST, PERCENTILE_CONT, PERCENTILE_DISC, PERCENT_RANK</a:t>
            </a:r>
          </a:p>
          <a:p>
            <a:r>
              <a:rPr lang="en-US">
                <a:solidFill>
                  <a:srgbClr val="0078D7"/>
                </a:solidFill>
              </a:rPr>
              <a:t>Ranking functions</a:t>
            </a:r>
          </a:p>
          <a:p>
            <a:r>
              <a:rPr lang="en-US" sz="1632">
                <a:latin typeface="Segoe UI"/>
                <a:cs typeface="Segoe UI Semibold" panose="020B0702040204020203" pitchFamily="34" charset="0"/>
              </a:rPr>
              <a:t>RANK, NTILE, DENSE_RANK, ROW_NUMBER</a:t>
            </a:r>
          </a:p>
          <a:p>
            <a:r>
              <a:rPr lang="en-US">
                <a:solidFill>
                  <a:srgbClr val="0078D7"/>
                </a:solidFill>
              </a:rPr>
              <a:t>ROWS | RANGE</a:t>
            </a:r>
          </a:p>
          <a:p>
            <a:r>
              <a:rPr lang="en-US" sz="1632">
                <a:latin typeface="Segoe UI"/>
                <a:cs typeface="Segoe UI Semibold" panose="020B0702040204020203" pitchFamily="34" charset="0"/>
              </a:rPr>
              <a:t>PRECEDING, UNBOUNDING PRECEDING, CURRENT ROW, BETWEEN, FOLLOWING, UNBOUNDED FOLLOWING</a:t>
            </a: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217355" cy="182338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FF00FF"/>
                </a:solidFill>
                <a:effectLst/>
                <a:uLnTx/>
                <a:uFillTx/>
                <a:latin typeface="Consolas" panose="020B0609020204030204" pitchFamily="49" charset="0"/>
                <a:ea typeface="+mn-ea"/>
                <a:cs typeface="+mn-cs"/>
              </a:rPr>
              <a:t>ROW_NUMBER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OVER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PARTITION</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DESC</a:t>
            </a:r>
            <a:endPar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"Row Number"</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&lt;&gt;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0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24"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PostalCode</a:t>
            </a:r>
            <a:r>
              <a:rPr kumimoji="0" lang="en-US" sz="1224"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224"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4488" b="0" i="0" u="none" strike="noStrike" kern="0" cap="none" spc="0" normalizeH="0" baseline="0" noProof="0">
              <a:ln>
                <a:noFill/>
              </a:ln>
              <a:solidFill>
                <a:srgbClr val="505050"/>
              </a:soli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 </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98027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98055</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6" name="Rectangle 5">
            <a:extLst>
              <a:ext uri="{FF2B5EF4-FFF2-40B4-BE49-F238E27FC236}">
                <a16:creationId xmlns:a16="http://schemas.microsoft.com/office/drawing/2014/main" id="{FC116280-8024-4EF3-A504-84093A29F87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Windowing functions</a:t>
            </a:r>
          </a:p>
        </p:txBody>
      </p:sp>
    </p:spTree>
    <p:extLst>
      <p:ext uri="{BB962C8B-B14F-4D97-AF65-F5344CB8AC3E}">
        <p14:creationId xmlns:p14="http://schemas.microsoft.com/office/powerpoint/2010/main" val="32015498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3803789"/>
            <a:ext cx="11887878" cy="2692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Syntax</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expression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The approximate number of different order keys by order status from the orders table.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APPROX_COUNT_DISTINCT</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O_OrderKey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Approx_Distinct_OrderKey</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1632"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Orders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O_OrderStatus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2242384"/>
          </a:xfrm>
        </p:spPr>
        <p:txBody>
          <a:bodyPr/>
          <a:lstStyle/>
          <a:p>
            <a:r>
              <a:rPr lang="en-US" err="1">
                <a:solidFill>
                  <a:srgbClr val="0078D7"/>
                </a:solidFill>
              </a:rPr>
              <a:t>HyperLogLog</a:t>
            </a:r>
            <a:r>
              <a:rPr lang="en-US">
                <a:solidFill>
                  <a:srgbClr val="0078D7"/>
                </a:solidFill>
              </a:rPr>
              <a:t> accuracy</a:t>
            </a:r>
          </a:p>
          <a:p>
            <a:r>
              <a:rPr lang="en-US" sz="1632">
                <a:latin typeface="Segoe UI"/>
                <a:cs typeface="Segoe UI Semibold" panose="020B0702040204020203" pitchFamily="34" charset="0"/>
              </a:rPr>
              <a:t>Will return a result with a 2% accuracy of true cardinality on average.</a:t>
            </a:r>
          </a:p>
          <a:p>
            <a:pPr>
              <a:spcAft>
                <a:spcPts val="1224"/>
              </a:spcAft>
            </a:pPr>
            <a:r>
              <a:rPr lang="en-US" sz="1632">
                <a:latin typeface="Segoe UI"/>
                <a:cs typeface="Segoe UI Semibold" panose="020B0702040204020203" pitchFamily="34" charset="0"/>
              </a:rPr>
              <a:t>e.g. COUNT (DISTINCT) returns 1,000,000, </a:t>
            </a:r>
            <a:r>
              <a:rPr lang="en-US" sz="1632" err="1">
                <a:latin typeface="Segoe UI"/>
                <a:cs typeface="Segoe UI Semibold" panose="020B0702040204020203" pitchFamily="34" charset="0"/>
              </a:rPr>
              <a:t>HyperLogLog</a:t>
            </a:r>
            <a:r>
              <a:rPr lang="en-US" sz="1632">
                <a:latin typeface="Segoe UI"/>
                <a:cs typeface="Segoe UI Semibold" panose="020B0702040204020203" pitchFamily="34" charset="0"/>
              </a:rPr>
              <a:t> will return a value in the range of 999,736 to 1,016,234.</a:t>
            </a:r>
          </a:p>
          <a:p>
            <a:r>
              <a:rPr lang="en-US">
                <a:solidFill>
                  <a:srgbClr val="0078D7"/>
                </a:solidFill>
              </a:rPr>
              <a:t>APPROX_COUNT_DISTINCT </a:t>
            </a:r>
          </a:p>
          <a:p>
            <a:r>
              <a:rPr lang="en-US" sz="1632">
                <a:latin typeface="Segoe UI"/>
                <a:cs typeface="Segoe UI Semibold" panose="020B0702040204020203" pitchFamily="34" charset="0"/>
              </a:rPr>
              <a:t>Returns the approximate number of unique non-null values in a group.</a:t>
            </a:r>
          </a:p>
          <a:p>
            <a:r>
              <a:rPr lang="en-US">
                <a:solidFill>
                  <a:srgbClr val="0078D7"/>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
        <p:nvSpPr>
          <p:cNvPr id="7" name="Rectangle 6">
            <a:extLst>
              <a:ext uri="{FF2B5EF4-FFF2-40B4-BE49-F238E27FC236}">
                <a16:creationId xmlns:a16="http://schemas.microsoft.com/office/drawing/2014/main" id="{7C8CA6BD-54C0-4B40-87FD-88EDBF3179CD}"/>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Approximate execution</a:t>
            </a:r>
          </a:p>
        </p:txBody>
      </p:sp>
    </p:spTree>
    <p:extLst>
      <p:ext uri="{BB962C8B-B14F-4D97-AF65-F5344CB8AC3E}">
        <p14:creationId xmlns:p14="http://schemas.microsoft.com/office/powerpoint/2010/main" val="28798881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794" y="1142881"/>
            <a:ext cx="6026009" cy="2166747"/>
          </a:xfrm>
        </p:spPr>
        <p:txBody>
          <a:bodyPr/>
          <a:lstStyle/>
          <a:p>
            <a:r>
              <a:rPr lang="en-US">
                <a:solidFill>
                  <a:srgbClr val="0078D7"/>
                </a:solidFill>
              </a:rPr>
              <a:t>Group by with rollup</a:t>
            </a:r>
          </a:p>
          <a:p>
            <a:r>
              <a:rPr lang="en-US" sz="1632">
                <a:latin typeface="Segoe UI"/>
                <a:cs typeface="Segoe UI Semibold" panose="020B0702040204020203" pitchFamily="34" charset="0"/>
              </a:rPr>
              <a:t>Creates a group for each combination of column expressions.</a:t>
            </a:r>
          </a:p>
          <a:p>
            <a:pPr>
              <a:spcAft>
                <a:spcPts val="1224"/>
              </a:spcAft>
            </a:pPr>
            <a:r>
              <a:rPr lang="en-US" sz="1632">
                <a:latin typeface="Segoe UI"/>
                <a:cs typeface="Segoe UI Semibold" panose="020B0702040204020203" pitchFamily="34" charset="0"/>
              </a:rPr>
              <a:t>Rolls up the results into subtotals and grand totals.</a:t>
            </a:r>
          </a:p>
          <a:p>
            <a:r>
              <a:rPr lang="en-US">
                <a:solidFill>
                  <a:srgbClr val="0078D7"/>
                </a:solidFill>
              </a:rPr>
              <a:t>Grouping sets</a:t>
            </a:r>
          </a:p>
          <a:p>
            <a:r>
              <a:rPr lang="en-US" sz="1632">
                <a:latin typeface="Segoe UI"/>
                <a:cs typeface="Segoe UI Semibold" panose="020B0702040204020203" pitchFamily="34" charset="0"/>
              </a:rPr>
              <a:t>Combine multiple GROUP BY clauses into one GROUP BY CLAUSE.</a:t>
            </a:r>
          </a:p>
          <a:p>
            <a:r>
              <a:rPr lang="en-US" sz="1632">
                <a:latin typeface="Segoe UI"/>
                <a:cs typeface="Segoe UI Semibold" panose="020B0702040204020203" pitchFamily="34" charset="0"/>
              </a:rPr>
              <a:t>Equivalent of UNION ALL of specified groups.</a:t>
            </a: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a:t>Group by options								</a:t>
            </a:r>
            <a:endParaRPr lang="en-US">
              <a:solidFill>
                <a:srgbClr val="FF0000"/>
              </a:solidFill>
            </a:endParaRPr>
          </a:p>
        </p:txBody>
      </p:sp>
      <p:sp>
        <p:nvSpPr>
          <p:cNvPr id="12" name="Rectangle 11">
            <a:extLst>
              <a:ext uri="{FF2B5EF4-FFF2-40B4-BE49-F238E27FC236}">
                <a16:creationId xmlns:a16="http://schemas.microsoft.com/office/drawing/2014/main" id="{D924AD2C-36BF-42E0-B118-3244E45AFC07}"/>
              </a:ext>
            </a:extLst>
          </p:cNvPr>
          <p:cNvSpPr/>
          <p:nvPr/>
        </p:nvSpPr>
        <p:spPr>
          <a:xfrm>
            <a:off x="362991" y="3732468"/>
            <a:ext cx="6217356" cy="168886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8000"/>
                </a:solidFill>
                <a:effectLst/>
                <a:uLnTx/>
                <a:uFillTx/>
                <a:latin typeface="Consolas" panose="020B0609020204030204" pitchFamily="49" charset="0"/>
                <a:ea typeface="+mn-ea"/>
                <a:cs typeface="+mn-cs"/>
              </a:rPr>
              <a:t>-- GROUP BY SETS Example -- </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FF00FF"/>
                </a:solidFill>
                <a:effectLst/>
                <a:uLnTx/>
                <a:uFillTx/>
                <a:latin typeface="Consolas" panose="020B0609020204030204" pitchFamily="49" charset="0"/>
                <a:ea typeface="+mn-ea"/>
                <a:cs typeface="+mn-cs"/>
              </a:rPr>
              <a:t>GROUPING</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SETS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FF"/>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59228" y="1166586"/>
            <a:ext cx="6217356" cy="2358136"/>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GROUP BY ROLLUP Example --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FF00FF"/>
                </a:solidFill>
                <a:effectLst/>
                <a:uLnTx/>
                <a:uFillTx/>
                <a:latin typeface="Consolas" panose="020B0609020204030204" pitchFamily="49" charset="0"/>
                <a:ea typeface="+mn-ea"/>
                <a:cs typeface="+mn-cs"/>
              </a:rPr>
              <a:t>SUM</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Sales</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TotalSales</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Sales</a:t>
            </a: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GROUP</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ROLLUP </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Country</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Region</a:t>
            </a:r>
            <a:r>
              <a:rPr kumimoji="0" lang="en-US" sz="1632"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Results --</a:t>
            </a:r>
            <a:endParaRPr kumimoji="0" lang="en-US" sz="1632"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ctr"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Public Preview Apr’2019</a:t>
            </a:r>
          </a:p>
        </p:txBody>
      </p:sp>
      <p:sp>
        <p:nvSpPr>
          <p:cNvPr id="10" name="Rectangle 9">
            <a:extLst>
              <a:ext uri="{FF2B5EF4-FFF2-40B4-BE49-F238E27FC236}">
                <a16:creationId xmlns:a16="http://schemas.microsoft.com/office/drawing/2014/main" id="{0180D1EE-735D-4AB3-843F-39FD9AEE7A2B}"/>
              </a:ext>
            </a:extLst>
          </p:cNvPr>
          <p:cNvSpPr/>
          <p:nvPr/>
        </p:nvSpPr>
        <p:spPr bwMode="auto">
          <a:xfrm>
            <a:off x="882" y="0"/>
            <a:ext cx="12434711"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marL="0" marR="0" lvl="0" indent="0" algn="l" defTabSz="950919" rtl="0" eaLnBrk="1" fontAlgn="base" latinLnBrk="0" hangingPunct="1">
              <a:lnSpc>
                <a:spcPct val="90000"/>
              </a:lnSpc>
              <a:spcBef>
                <a:spcPct val="0"/>
              </a:spcBef>
              <a:spcAft>
                <a:spcPct val="0"/>
              </a:spcAft>
              <a:buClrTx/>
              <a:buSzTx/>
              <a:buFontTx/>
              <a:buNone/>
              <a:tabLst/>
              <a:defRPr/>
            </a:pPr>
            <a:r>
              <a:rPr kumimoji="0" lang="en-US" sz="102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Analytics &gt; Group by options</a:t>
            </a:r>
          </a:p>
        </p:txBody>
      </p:sp>
    </p:spTree>
    <p:extLst>
      <p:ext uri="{BB962C8B-B14F-4D97-AF65-F5344CB8AC3E}">
        <p14:creationId xmlns:p14="http://schemas.microsoft.com/office/powerpoint/2010/main" val="41695365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672" b="0" i="0" u="none" strike="noStrike" kern="1200" cap="all" spc="306" normalizeH="0" baseline="0" noProof="0">
                <a:ln w="3175">
                  <a:noFill/>
                </a:ln>
                <a:solidFill>
                  <a:srgbClr val="0078D7"/>
                </a:solidFill>
                <a:effectLst/>
                <a:uLnTx/>
                <a:uFillTx/>
                <a:latin typeface="Segoe UI Semilight" charset="0"/>
                <a:ea typeface="+mn-ea"/>
                <a:cs typeface="Segoe UI Semilight" charset="0"/>
              </a:rPr>
              <a:t>Databricks – structured streaming</a:t>
            </a:r>
          </a:p>
        </p:txBody>
      </p:sp>
      <p:sp>
        <p:nvSpPr>
          <p:cNvPr id="3" name="Text Placeholder 2">
            <a:extLst>
              <a:ext uri="{FF2B5EF4-FFF2-40B4-BE49-F238E27FC236}">
                <a16:creationId xmlns:a16="http://schemas.microsoft.com/office/drawing/2014/main" id="{B112E9AF-C23A-4063-8325-11D4EE50D8BF}"/>
              </a:ext>
            </a:extLst>
          </p:cNvPr>
          <p:cNvSpPr>
            <a:spLocks noGrp="1"/>
          </p:cNvSpPr>
          <p:nvPr>
            <p:ph type="body" sz="quarter" idx="10"/>
          </p:nvPr>
        </p:nvSpPr>
        <p:spPr>
          <a:xfrm>
            <a:off x="451535" y="2152920"/>
            <a:ext cx="5677103" cy="1443956"/>
          </a:xfrm>
        </p:spPr>
        <p:txBody>
          <a:bodyPr/>
          <a:lstStyle/>
          <a:p>
            <a:r>
              <a:rPr lang="en-US">
                <a:solidFill>
                  <a:schemeClr val="tx1"/>
                </a:solidFill>
              </a:rPr>
              <a:t>The Databricks SQL DW connector supports  batch and structured streaming support for writing real-time data into Azure SQL Data Warehouse.</a:t>
            </a:r>
          </a:p>
        </p:txBody>
      </p:sp>
      <p:sp>
        <p:nvSpPr>
          <p:cNvPr id="8" name="Rectangle 7">
            <a:extLst>
              <a:ext uri="{FF2B5EF4-FFF2-40B4-BE49-F238E27FC236}">
                <a16:creationId xmlns:a16="http://schemas.microsoft.com/office/drawing/2014/main" id="{1857B6A8-18F4-474F-8995-60C03428F1D0}"/>
              </a:ext>
            </a:extLst>
          </p:cNvPr>
          <p:cNvSpPr/>
          <p:nvPr/>
        </p:nvSpPr>
        <p:spPr>
          <a:xfrm>
            <a:off x="5952586" y="1350872"/>
            <a:ext cx="6217356" cy="5729656"/>
          </a:xfrm>
          <a:prstGeom prst="rect">
            <a:avLst/>
          </a:prstGeom>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Prepare streaming source; this could be Kafka, Kinesis, or a simple rate stream.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df = </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spark.readStream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"rate"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rowsPerSecond</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"100000"</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numPartitions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"16"</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.load()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Apply some transformations to the data then use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Structured Streaming API to continuously write the data to a table in SQL DW.</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df.writeStream</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.format(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com.databricks.spark.sqldw</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url</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&lt;azure-</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sqldw</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353535"/>
                </a:solidFill>
                <a:effectLst/>
                <a:uLnTx/>
                <a:uFillTx/>
                <a:latin typeface="Consolas" panose="020B0609020204030204" pitchFamily="49" charset="0"/>
                <a:ea typeface="+mn-ea"/>
                <a:cs typeface="+mn-cs"/>
              </a:rPr>
              <a:t>jdbc-url</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tempDir</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wasbs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containername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&gt;@&lt;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storageaccount</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&gt;.blob.core.windows.net/&lt;directory&gt;"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forwardSparkAzureStorageCredentials</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dbTable</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&lt;table-name&gt;)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.option(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checkpointLocation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tmp_location</a:t>
            </a:r>
            <a:r>
              <a:rPr kumimoji="0" lang="en-US" sz="1632"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t>
            </a: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353535"/>
                </a:solidFill>
                <a:effectLst/>
                <a:uLnTx/>
                <a:uFillTx/>
                <a:latin typeface="Consolas" panose="020B0609020204030204" pitchFamily="49" charset="0"/>
                <a:ea typeface="+mn-ea"/>
                <a:cs typeface="+mn-cs"/>
              </a:rPr>
              <a:t>  .start()</a:t>
            </a:r>
          </a:p>
        </p:txBody>
      </p:sp>
      <p:sp>
        <p:nvSpPr>
          <p:cNvPr id="10" name="Text Placeholder 2">
            <a:extLst>
              <a:ext uri="{FF2B5EF4-FFF2-40B4-BE49-F238E27FC236}">
                <a16:creationId xmlns:a16="http://schemas.microsoft.com/office/drawing/2014/main" id="{6964F993-24F0-407D-A7D3-B146BE9A30D4}"/>
              </a:ext>
            </a:extLst>
          </p:cNvPr>
          <p:cNvSpPr txBox="1">
            <a:spLocks/>
          </p:cNvSpPr>
          <p:nvPr/>
        </p:nvSpPr>
        <p:spPr>
          <a:xfrm>
            <a:off x="502223" y="3711453"/>
            <a:ext cx="5235582" cy="146906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a:pP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uses </a:t>
            </a:r>
            <a:r>
              <a:rPr kumimoji="0" lang="en-US" sz="204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Polybase</a:t>
            </a:r>
            <a:r>
              <a:rPr kumimoji="0" lang="en-US" sz="204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and the Databricks structured streaming API to stream data from Kafka, Kinesis sources directly into SQL DW at a user-configurable rate.</a:t>
            </a:r>
          </a:p>
        </p:txBody>
      </p:sp>
      <p:sp>
        <p:nvSpPr>
          <p:cNvPr id="9" name="Rectangle 8">
            <a:extLst>
              <a:ext uri="{FF2B5EF4-FFF2-40B4-BE49-F238E27FC236}">
                <a16:creationId xmlns:a16="http://schemas.microsoft.com/office/drawing/2014/main" id="{8EAA5194-17B5-46D4-8A0B-662D61ECFE75}"/>
              </a:ext>
            </a:extLst>
          </p:cNvPr>
          <p:cNvSpPr/>
          <p:nvPr/>
        </p:nvSpPr>
        <p:spPr>
          <a:xfrm>
            <a:off x="549460" y="5155409"/>
            <a:ext cx="5322432" cy="21788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hlinkClick r:id="rId3"/>
              </a:rPr>
              <a:t>Source: https://docs.azuredatabricks.net/spark/latest/data-sources/azure/sql-data-warehouse.html#streaming-support</a:t>
            </a:r>
            <a:endParaRPr kumimoji="0" lang="en-US" sz="816" b="0" i="0" u="none" strike="noStrike" kern="1200" cap="none" spc="0" normalizeH="0" baseline="0" noProof="0">
              <a:ln>
                <a:noFill/>
              </a:ln>
              <a:solidFill>
                <a:srgbClr val="353535"/>
              </a:solidFill>
              <a:effectLst/>
              <a:uLnTx/>
              <a:uFillTx/>
              <a:latin typeface="Corbel" panose="020B0503020204020204" pitchFamily="34" charset="0"/>
              <a:ea typeface="+mn-ea"/>
              <a:cs typeface="+mn-cs"/>
            </a:endParaRPr>
          </a:p>
        </p:txBody>
      </p:sp>
      <p:sp>
        <p:nvSpPr>
          <p:cNvPr id="12" name="Rectangle 11">
            <a:extLst>
              <a:ext uri="{FF2B5EF4-FFF2-40B4-BE49-F238E27FC236}">
                <a16:creationId xmlns:a16="http://schemas.microsoft.com/office/drawing/2014/main" id="{2F7025B9-1EF3-4B39-8F99-E5058FE49083}"/>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1687306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D335CF-2DE1-4B3D-82C4-A0F7C223A624}"/>
              </a:ext>
            </a:extLst>
          </p:cNvPr>
          <p:cNvSpPr>
            <a:spLocks noGrp="1"/>
          </p:cNvSpPr>
          <p:nvPr>
            <p:ph type="title"/>
          </p:nvPr>
        </p:nvSpPr>
        <p:spPr/>
        <p:txBody>
          <a:bodyPr/>
          <a:lstStyle/>
          <a:p>
            <a:r>
              <a:rPr lang="en-US" dirty="0"/>
              <a:t>Since Gen2 GA</a:t>
            </a:r>
          </a:p>
        </p:txBody>
      </p:sp>
      <p:sp>
        <p:nvSpPr>
          <p:cNvPr id="6" name="Text Placeholder 5">
            <a:extLst>
              <a:ext uri="{FF2B5EF4-FFF2-40B4-BE49-F238E27FC236}">
                <a16:creationId xmlns:a16="http://schemas.microsoft.com/office/drawing/2014/main" id="{C0D9B770-7D47-4586-ACFA-FADC2AB04BFC}"/>
              </a:ext>
            </a:extLst>
          </p:cNvPr>
          <p:cNvSpPr>
            <a:spLocks noGrp="1"/>
          </p:cNvSpPr>
          <p:nvPr>
            <p:ph type="body" sz="quarter" idx="10"/>
          </p:nvPr>
        </p:nvSpPr>
        <p:spPr>
          <a:xfrm>
            <a:off x="598945" y="1462924"/>
            <a:ext cx="11237870" cy="6657464"/>
          </a:xfrm>
        </p:spPr>
        <p:txBody>
          <a:bodyPr/>
          <a:lstStyle/>
          <a:p>
            <a:r>
              <a:rPr lang="en-US" sz="1600" dirty="0"/>
              <a:t>05/14/18 Automatic Statistics </a:t>
            </a:r>
          </a:p>
          <a:p>
            <a:r>
              <a:rPr lang="en-US" sz="1600" dirty="0"/>
              <a:t>06/16/18 User Defined Restore Points</a:t>
            </a:r>
          </a:p>
          <a:p>
            <a:r>
              <a:rPr lang="en-US" sz="1600" dirty="0"/>
              <a:t>06/21/19 Column-level security</a:t>
            </a:r>
          </a:p>
          <a:p>
            <a:r>
              <a:rPr lang="en-US" sz="1600" dirty="0"/>
              <a:t>07/25/18 Fast Restore</a:t>
            </a:r>
          </a:p>
          <a:p>
            <a:r>
              <a:rPr lang="en-US" sz="1600" dirty="0"/>
              <a:t>08/02/18 Recommendations for data skew and table statistics</a:t>
            </a:r>
          </a:p>
          <a:p>
            <a:r>
              <a:rPr lang="en-US" sz="1600" dirty="0"/>
              <a:t>09/24/18 Streaming support in Azure Databricks </a:t>
            </a:r>
          </a:p>
          <a:p>
            <a:r>
              <a:rPr lang="en-US" sz="1600" dirty="0"/>
              <a:t>09/24/18 User defined maintenance scheduling</a:t>
            </a:r>
          </a:p>
          <a:p>
            <a:r>
              <a:rPr lang="en-US" sz="1600" dirty="0"/>
              <a:t>09/24/18 Vulnerability assessment</a:t>
            </a:r>
          </a:p>
          <a:p>
            <a:r>
              <a:rPr lang="en-US" sz="1600" dirty="0"/>
              <a:t>09/24/18 Intelligent Insights</a:t>
            </a:r>
          </a:p>
          <a:p>
            <a:r>
              <a:rPr lang="en-US" sz="1600" dirty="0"/>
              <a:t>09/24/18 Flexible Restore Points</a:t>
            </a:r>
          </a:p>
          <a:p>
            <a:r>
              <a:rPr lang="en-US" sz="1600" dirty="0"/>
              <a:t>11/07/18 RLS </a:t>
            </a:r>
          </a:p>
          <a:p>
            <a:r>
              <a:rPr lang="en-US" sz="1600" dirty="0"/>
              <a:t>11/12/18 Azure Monitor log support</a:t>
            </a:r>
          </a:p>
          <a:p>
            <a:r>
              <a:rPr lang="en-US" sz="1600" dirty="0"/>
              <a:t>12/08/18 Azure Virtual Network service endpoints</a:t>
            </a:r>
          </a:p>
          <a:p>
            <a:r>
              <a:rPr lang="en-US" sz="1600" dirty="0"/>
              <a:t>01/10/19 Azure Data Box Disk </a:t>
            </a:r>
          </a:p>
          <a:p>
            <a:endParaRPr lang="en-US" sz="1600" dirty="0"/>
          </a:p>
          <a:p>
            <a:r>
              <a:rPr lang="en-US" sz="1600" dirty="0"/>
              <a:t>Upcoming Features: </a:t>
            </a:r>
          </a:p>
          <a:p>
            <a:r>
              <a:rPr lang="en-US" sz="1600" dirty="0"/>
              <a:t>Copy Command</a:t>
            </a:r>
          </a:p>
          <a:p>
            <a:r>
              <a:rPr lang="en-US" sz="1600" dirty="0"/>
              <a:t>Work Load Management </a:t>
            </a:r>
          </a:p>
          <a:p>
            <a:endParaRPr lang="en-US" sz="1600" dirty="0"/>
          </a:p>
          <a:p>
            <a:endParaRPr lang="en-US" sz="1600" dirty="0"/>
          </a:p>
          <a:p>
            <a:endParaRPr lang="en-US" sz="3264" dirty="0"/>
          </a:p>
          <a:p>
            <a:endParaRPr lang="en-US" sz="3264" dirty="0"/>
          </a:p>
        </p:txBody>
      </p:sp>
    </p:spTree>
    <p:extLst>
      <p:ext uri="{BB962C8B-B14F-4D97-AF65-F5344CB8AC3E}">
        <p14:creationId xmlns:p14="http://schemas.microsoft.com/office/powerpoint/2010/main" val="4946626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Adaptive cache</a:t>
            </a:r>
          </a:p>
        </p:txBody>
      </p:sp>
    </p:spTree>
    <p:extLst>
      <p:ext uri="{BB962C8B-B14F-4D97-AF65-F5344CB8AC3E}">
        <p14:creationId xmlns:p14="http://schemas.microsoft.com/office/powerpoint/2010/main" val="351885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Process 91"/>
          <p:cNvSpPr/>
          <p:nvPr/>
        </p:nvSpPr>
        <p:spPr bwMode="auto">
          <a:xfrm>
            <a:off x="171414" y="4218026"/>
            <a:ext cx="10969688" cy="2660326"/>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57" name="Trapezoid 156"/>
          <p:cNvSpPr/>
          <p:nvPr/>
        </p:nvSpPr>
        <p:spPr bwMode="auto">
          <a:xfrm>
            <a:off x="7923666" y="4369568"/>
            <a:ext cx="819071" cy="265361"/>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9024671A-0155-4CA7-AE5D-D583BC45DE81}"/>
              </a:ext>
            </a:extLst>
          </p:cNvPr>
          <p:cNvSpPr>
            <a:spLocks noGrp="1"/>
          </p:cNvSpPr>
          <p:nvPr>
            <p:ph type="title"/>
          </p:nvPr>
        </p:nvSpPr>
        <p:spPr>
          <a:xfrm>
            <a:off x="4078186" y="-18710"/>
            <a:ext cx="7533656" cy="1351952"/>
          </a:xfrm>
        </p:spPr>
        <p:txBody>
          <a:bodyPr>
            <a:normAutofit/>
          </a:bodyPr>
          <a:lstStyle/>
          <a:p>
            <a:r>
              <a:rPr lang="en-GB" sz="4080" dirty="0"/>
              <a:t>Gen2 Architecture</a:t>
            </a:r>
            <a:br>
              <a:rPr lang="en-GB" sz="4080" dirty="0"/>
            </a:br>
            <a:r>
              <a:rPr lang="en-GB" sz="2448" i="1" dirty="0"/>
              <a:t>bottomless storage</a:t>
            </a:r>
          </a:p>
        </p:txBody>
      </p:sp>
      <p:grpSp>
        <p:nvGrpSpPr>
          <p:cNvPr id="57" name="Group 56">
            <a:extLst>
              <a:ext uri="{FF2B5EF4-FFF2-40B4-BE49-F238E27FC236}">
                <a16:creationId xmlns:a16="http://schemas.microsoft.com/office/drawing/2014/main" id="{AE657D77-7CD2-4BC2-9EC4-9869D207196E}"/>
              </a:ext>
            </a:extLst>
          </p:cNvPr>
          <p:cNvGrpSpPr/>
          <p:nvPr/>
        </p:nvGrpSpPr>
        <p:grpSpPr>
          <a:xfrm>
            <a:off x="9050560" y="4659766"/>
            <a:ext cx="639898" cy="653519"/>
            <a:chOff x="993735" y="4900958"/>
            <a:chExt cx="640080" cy="653703"/>
          </a:xfrm>
          <a:solidFill>
            <a:schemeClr val="tx2"/>
          </a:solidFill>
        </p:grpSpPr>
        <p:sp>
          <p:nvSpPr>
            <p:cNvPr id="58" name="Rectangle: Rounded Corners 57">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59" name="Rectangle: Rounded Corners 58">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0" name="Rectangle: Rounded Corners 59">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1" name="Rectangle: Rounded Corners 60">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2" name="Rectangle: Rounded Corners 61">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63" name="Rectangle: Rounded Corners 62">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grpSp>
      <p:grpSp>
        <p:nvGrpSpPr>
          <p:cNvPr id="19" name="Group 18">
            <a:extLst>
              <a:ext uri="{FF2B5EF4-FFF2-40B4-BE49-F238E27FC236}">
                <a16:creationId xmlns:a16="http://schemas.microsoft.com/office/drawing/2014/main" id="{A777FC3E-7FA9-48CF-AC97-5E1B8638D4E0}"/>
              </a:ext>
            </a:extLst>
          </p:cNvPr>
          <p:cNvGrpSpPr/>
          <p:nvPr/>
        </p:nvGrpSpPr>
        <p:grpSpPr>
          <a:xfrm>
            <a:off x="1002775" y="3760141"/>
            <a:ext cx="10678356" cy="670370"/>
            <a:chOff x="895582" y="4124280"/>
            <a:chExt cx="10681385" cy="670560"/>
          </a:xfrm>
        </p:grpSpPr>
        <p:sp>
          <p:nvSpPr>
            <p:cNvPr id="95" name="Cylinder 94"/>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 name="Cylinder 95"/>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7" name="Cylinder 96"/>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8" name="Cylinder 97"/>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9" name="Cylinder 98"/>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0" name="Cylinder 99"/>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1" name="Cylinder 100"/>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2" name="Cylinder 101"/>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3" name="Cylinder 102"/>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4" name="Cylinder 103"/>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5" name="Cylinder 104"/>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6" name="Cylinder 105"/>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7" name="Cylinder 106"/>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8" name="Cylinder 107"/>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09" name="Cylinder 108"/>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0" name="Cylinder 109"/>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1" name="Cylinder 110"/>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2" name="Cylinder 111"/>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3" name="Cylinder 112"/>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4" name="Cylinder 113"/>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5" name="Cylinder 114"/>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6" name="Cylinder 115"/>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7" name="Cylinder 116"/>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8" name="Cylinder 117"/>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19" name="Cylinder 118"/>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0" name="Cylinder 119"/>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1" name="Cylinder 120"/>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2" name="Cylinder 121"/>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3" name="Cylinder 122"/>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4" name="Cylinder 123"/>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5" name="Cylinder 124"/>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6" name="Cylinder 125"/>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7" name="Cylinder 126"/>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8" name="Cylinder 127"/>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29" name="Cylinder 128"/>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0" name="Cylinder 129"/>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1" name="Cylinder 130"/>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2" name="Cylinder 131"/>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3" name="Cylinder 132"/>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4" name="Cylinder 133"/>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5" name="Cylinder 134"/>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6" name="Cylinder 135"/>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7" name="Cylinder 136"/>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8" name="Cylinder 137"/>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39" name="Cylinder 138"/>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0" name="Cylinder 139"/>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1" name="Cylinder 140"/>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2" name="Cylinder 141"/>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3" name="Cylinder 142"/>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4" name="Cylinder 143"/>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5" name="Cylinder 144"/>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6" name="Cylinder 145"/>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7" name="Cylinder 146"/>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8" name="Cylinder 147"/>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49" name="Cylinder 148"/>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0" name="Cylinder 149"/>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1" name="Cylinder 150"/>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2" name="Cylinder 151"/>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3" name="Cylinder 152"/>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4" name="Cylinder 153"/>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sp>
        <p:nvSpPr>
          <p:cNvPr id="201" name="Rectangle: Rounded Corners 200"/>
          <p:cNvSpPr/>
          <p:nvPr/>
        </p:nvSpPr>
        <p:spPr bwMode="auto">
          <a:xfrm rot="5400000">
            <a:off x="9134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2" name="Rectangle: Rounded Corners 201"/>
          <p:cNvSpPr/>
          <p:nvPr/>
        </p:nvSpPr>
        <p:spPr bwMode="auto">
          <a:xfrm rot="5400000">
            <a:off x="100885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3" name="Rectangle: Rounded Corners 202"/>
          <p:cNvSpPr/>
          <p:nvPr/>
        </p:nvSpPr>
        <p:spPr bwMode="auto">
          <a:xfrm rot="5400000">
            <a:off x="110423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4" name="Rectangle: Rounded Corners 203"/>
          <p:cNvSpPr/>
          <p:nvPr/>
        </p:nvSpPr>
        <p:spPr bwMode="auto">
          <a:xfrm rot="5400000">
            <a:off x="11996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5" name="Rectangle: Rounded Corners 204"/>
          <p:cNvSpPr/>
          <p:nvPr/>
        </p:nvSpPr>
        <p:spPr bwMode="auto">
          <a:xfrm rot="5400000">
            <a:off x="12949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6" name="Rectangle: Rounded Corners 205"/>
          <p:cNvSpPr/>
          <p:nvPr/>
        </p:nvSpPr>
        <p:spPr bwMode="auto">
          <a:xfrm rot="5400000">
            <a:off x="13903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7" name="Rectangle: Rounded Corners 206"/>
          <p:cNvSpPr/>
          <p:nvPr/>
        </p:nvSpPr>
        <p:spPr bwMode="auto">
          <a:xfrm rot="5400000">
            <a:off x="14857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8" name="Rectangle: Rounded Corners 207"/>
          <p:cNvSpPr/>
          <p:nvPr/>
        </p:nvSpPr>
        <p:spPr bwMode="auto">
          <a:xfrm rot="5400000">
            <a:off x="15811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09" name="Rectangle: Rounded Corners 208"/>
          <p:cNvSpPr/>
          <p:nvPr/>
        </p:nvSpPr>
        <p:spPr bwMode="auto">
          <a:xfrm rot="5400000">
            <a:off x="16765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0" name="Rectangle: Rounded Corners 209"/>
          <p:cNvSpPr/>
          <p:nvPr/>
        </p:nvSpPr>
        <p:spPr bwMode="auto">
          <a:xfrm rot="5400000">
            <a:off x="17718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1" name="Rectangle: Rounded Corners 210"/>
          <p:cNvSpPr/>
          <p:nvPr/>
        </p:nvSpPr>
        <p:spPr bwMode="auto">
          <a:xfrm rot="5400000">
            <a:off x="18672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2" name="Rectangle: Rounded Corners 211"/>
          <p:cNvSpPr/>
          <p:nvPr/>
        </p:nvSpPr>
        <p:spPr bwMode="auto">
          <a:xfrm rot="5400000">
            <a:off x="19626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3" name="Rectangle: Rounded Corners 212"/>
          <p:cNvSpPr/>
          <p:nvPr/>
        </p:nvSpPr>
        <p:spPr bwMode="auto">
          <a:xfrm rot="5400000">
            <a:off x="20580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4" name="Rectangle: Rounded Corners 213"/>
          <p:cNvSpPr/>
          <p:nvPr/>
        </p:nvSpPr>
        <p:spPr bwMode="auto">
          <a:xfrm rot="5400000">
            <a:off x="215341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5" name="Rectangle: Rounded Corners 214"/>
          <p:cNvSpPr/>
          <p:nvPr/>
        </p:nvSpPr>
        <p:spPr bwMode="auto">
          <a:xfrm rot="5400000">
            <a:off x="22487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6" name="Rectangle: Rounded Corners 215"/>
          <p:cNvSpPr/>
          <p:nvPr/>
        </p:nvSpPr>
        <p:spPr bwMode="auto">
          <a:xfrm rot="5400000">
            <a:off x="23441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7" name="Rectangle: Rounded Corners 216"/>
          <p:cNvSpPr/>
          <p:nvPr/>
        </p:nvSpPr>
        <p:spPr bwMode="auto">
          <a:xfrm rot="5400000">
            <a:off x="24395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8" name="Rectangle: Rounded Corners 217"/>
          <p:cNvSpPr/>
          <p:nvPr/>
        </p:nvSpPr>
        <p:spPr bwMode="auto">
          <a:xfrm rot="5400000">
            <a:off x="25349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19" name="Rectangle: Rounded Corners 218"/>
          <p:cNvSpPr/>
          <p:nvPr/>
        </p:nvSpPr>
        <p:spPr bwMode="auto">
          <a:xfrm rot="5400000">
            <a:off x="26303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0" name="Rectangle: Rounded Corners 219"/>
          <p:cNvSpPr/>
          <p:nvPr/>
        </p:nvSpPr>
        <p:spPr bwMode="auto">
          <a:xfrm rot="5400000">
            <a:off x="27256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1" name="Rectangle: Rounded Corners 220"/>
          <p:cNvSpPr/>
          <p:nvPr/>
        </p:nvSpPr>
        <p:spPr bwMode="auto">
          <a:xfrm rot="5400000">
            <a:off x="28210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2" name="Rectangle: Rounded Corners 221"/>
          <p:cNvSpPr/>
          <p:nvPr/>
        </p:nvSpPr>
        <p:spPr bwMode="auto">
          <a:xfrm rot="5400000">
            <a:off x="29164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3" name="Rectangle: Rounded Corners 222"/>
          <p:cNvSpPr/>
          <p:nvPr/>
        </p:nvSpPr>
        <p:spPr bwMode="auto">
          <a:xfrm rot="5400000">
            <a:off x="30118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4" name="Rectangle: Rounded Corners 223"/>
          <p:cNvSpPr/>
          <p:nvPr/>
        </p:nvSpPr>
        <p:spPr bwMode="auto">
          <a:xfrm rot="5400000">
            <a:off x="31072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5" name="Rectangle: Rounded Corners 224"/>
          <p:cNvSpPr/>
          <p:nvPr/>
        </p:nvSpPr>
        <p:spPr bwMode="auto">
          <a:xfrm rot="5400000">
            <a:off x="32025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6" name="Rectangle: Rounded Corners 225"/>
          <p:cNvSpPr/>
          <p:nvPr/>
        </p:nvSpPr>
        <p:spPr bwMode="auto">
          <a:xfrm rot="5400000">
            <a:off x="32979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7" name="Rectangle: Rounded Corners 226"/>
          <p:cNvSpPr/>
          <p:nvPr/>
        </p:nvSpPr>
        <p:spPr bwMode="auto">
          <a:xfrm rot="5400000">
            <a:off x="33933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8" name="Rectangle: Rounded Corners 227"/>
          <p:cNvSpPr/>
          <p:nvPr/>
        </p:nvSpPr>
        <p:spPr bwMode="auto">
          <a:xfrm rot="5400000">
            <a:off x="34887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29" name="Rectangle: Rounded Corners 228"/>
          <p:cNvSpPr/>
          <p:nvPr/>
        </p:nvSpPr>
        <p:spPr bwMode="auto">
          <a:xfrm rot="5400000">
            <a:off x="3584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0" name="Rectangle: Rounded Corners 229"/>
          <p:cNvSpPr/>
          <p:nvPr/>
        </p:nvSpPr>
        <p:spPr bwMode="auto">
          <a:xfrm rot="5400000">
            <a:off x="36794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1" name="Rectangle: Rounded Corners 230"/>
          <p:cNvSpPr/>
          <p:nvPr/>
        </p:nvSpPr>
        <p:spPr bwMode="auto">
          <a:xfrm rot="5400000">
            <a:off x="37748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2" name="Rectangle: Rounded Corners 231"/>
          <p:cNvSpPr/>
          <p:nvPr/>
        </p:nvSpPr>
        <p:spPr bwMode="auto">
          <a:xfrm rot="5400000">
            <a:off x="38702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3" name="Rectangle: Rounded Corners 232"/>
          <p:cNvSpPr/>
          <p:nvPr/>
        </p:nvSpPr>
        <p:spPr bwMode="auto">
          <a:xfrm rot="5400000">
            <a:off x="39656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4" name="Rectangle: Rounded Corners 233"/>
          <p:cNvSpPr/>
          <p:nvPr/>
        </p:nvSpPr>
        <p:spPr bwMode="auto">
          <a:xfrm rot="5400000">
            <a:off x="40610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5" name="Rectangle: Rounded Corners 234"/>
          <p:cNvSpPr/>
          <p:nvPr/>
        </p:nvSpPr>
        <p:spPr bwMode="auto">
          <a:xfrm rot="5400000">
            <a:off x="41563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6" name="Rectangle: Rounded Corners 235"/>
          <p:cNvSpPr/>
          <p:nvPr/>
        </p:nvSpPr>
        <p:spPr bwMode="auto">
          <a:xfrm rot="5400000">
            <a:off x="425177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7" name="Rectangle: Rounded Corners 236"/>
          <p:cNvSpPr/>
          <p:nvPr/>
        </p:nvSpPr>
        <p:spPr bwMode="auto">
          <a:xfrm rot="5400000">
            <a:off x="434715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8" name="Rectangle: Rounded Corners 237"/>
          <p:cNvSpPr/>
          <p:nvPr/>
        </p:nvSpPr>
        <p:spPr bwMode="auto">
          <a:xfrm rot="5400000">
            <a:off x="444253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39" name="Rectangle: Rounded Corners 238"/>
          <p:cNvSpPr/>
          <p:nvPr/>
        </p:nvSpPr>
        <p:spPr bwMode="auto">
          <a:xfrm rot="5400000">
            <a:off x="45379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0" name="Rectangle: Rounded Corners 239"/>
          <p:cNvSpPr/>
          <p:nvPr/>
        </p:nvSpPr>
        <p:spPr bwMode="auto">
          <a:xfrm rot="5400000">
            <a:off x="463329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1" name="Rectangle: Rounded Corners 240"/>
          <p:cNvSpPr/>
          <p:nvPr/>
        </p:nvSpPr>
        <p:spPr bwMode="auto">
          <a:xfrm rot="5400000">
            <a:off x="472867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2" name="Rectangle: Rounded Corners 241"/>
          <p:cNvSpPr/>
          <p:nvPr/>
        </p:nvSpPr>
        <p:spPr bwMode="auto">
          <a:xfrm rot="5400000">
            <a:off x="482405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3" name="Rectangle: Rounded Corners 242"/>
          <p:cNvSpPr/>
          <p:nvPr/>
        </p:nvSpPr>
        <p:spPr bwMode="auto">
          <a:xfrm rot="5400000">
            <a:off x="49194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4" name="Rectangle: Rounded Corners 243"/>
          <p:cNvSpPr/>
          <p:nvPr/>
        </p:nvSpPr>
        <p:spPr bwMode="auto">
          <a:xfrm rot="5400000">
            <a:off x="50148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5" name="Rectangle: Rounded Corners 244"/>
          <p:cNvSpPr/>
          <p:nvPr/>
        </p:nvSpPr>
        <p:spPr bwMode="auto">
          <a:xfrm rot="5400000">
            <a:off x="51101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6" name="Rectangle: Rounded Corners 245"/>
          <p:cNvSpPr/>
          <p:nvPr/>
        </p:nvSpPr>
        <p:spPr bwMode="auto">
          <a:xfrm rot="5400000">
            <a:off x="52055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7" name="Rectangle: Rounded Corners 246"/>
          <p:cNvSpPr/>
          <p:nvPr/>
        </p:nvSpPr>
        <p:spPr bwMode="auto">
          <a:xfrm rot="5400000">
            <a:off x="5300951"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8" name="Rectangle: Rounded Corners 247"/>
          <p:cNvSpPr/>
          <p:nvPr/>
        </p:nvSpPr>
        <p:spPr bwMode="auto">
          <a:xfrm rot="5400000">
            <a:off x="539633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49" name="Rectangle: Rounded Corners 248"/>
          <p:cNvSpPr/>
          <p:nvPr/>
        </p:nvSpPr>
        <p:spPr bwMode="auto">
          <a:xfrm rot="5400000">
            <a:off x="54917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0" name="Rectangle: Rounded Corners 249"/>
          <p:cNvSpPr/>
          <p:nvPr/>
        </p:nvSpPr>
        <p:spPr bwMode="auto">
          <a:xfrm rot="5400000">
            <a:off x="55870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1" name="Rectangle: Rounded Corners 250"/>
          <p:cNvSpPr/>
          <p:nvPr/>
        </p:nvSpPr>
        <p:spPr bwMode="auto">
          <a:xfrm rot="5400000">
            <a:off x="568247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2" name="Rectangle: Rounded Corners 251"/>
          <p:cNvSpPr/>
          <p:nvPr/>
        </p:nvSpPr>
        <p:spPr bwMode="auto">
          <a:xfrm rot="5400000">
            <a:off x="577785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3" name="Rectangle: Rounded Corners 252"/>
          <p:cNvSpPr/>
          <p:nvPr/>
        </p:nvSpPr>
        <p:spPr bwMode="auto">
          <a:xfrm rot="5400000">
            <a:off x="587323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4" name="Rectangle: Rounded Corners 253"/>
          <p:cNvSpPr/>
          <p:nvPr/>
        </p:nvSpPr>
        <p:spPr bwMode="auto">
          <a:xfrm rot="5400000">
            <a:off x="5968613"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5" name="Rectangle: Rounded Corners 254"/>
          <p:cNvSpPr/>
          <p:nvPr/>
        </p:nvSpPr>
        <p:spPr bwMode="auto">
          <a:xfrm rot="5400000">
            <a:off x="6063992"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6" name="Rectangle: Rounded Corners 255"/>
          <p:cNvSpPr/>
          <p:nvPr/>
        </p:nvSpPr>
        <p:spPr bwMode="auto">
          <a:xfrm rot="5400000">
            <a:off x="615937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8" name="Rectangle: Rounded Corners 257"/>
          <p:cNvSpPr/>
          <p:nvPr/>
        </p:nvSpPr>
        <p:spPr bwMode="auto">
          <a:xfrm rot="5400000">
            <a:off x="93789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59" name="Rectangle: Rounded Corners 258"/>
          <p:cNvSpPr/>
          <p:nvPr/>
        </p:nvSpPr>
        <p:spPr bwMode="auto">
          <a:xfrm rot="5400000">
            <a:off x="947429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0" name="Rectangle: Rounded Corners 259"/>
          <p:cNvSpPr/>
          <p:nvPr/>
        </p:nvSpPr>
        <p:spPr bwMode="auto">
          <a:xfrm rot="5400000">
            <a:off x="956967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1" name="Rectangle: Rounded Corners 260"/>
          <p:cNvSpPr/>
          <p:nvPr/>
        </p:nvSpPr>
        <p:spPr bwMode="auto">
          <a:xfrm rot="5400000">
            <a:off x="966505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2" name="Rectangle: Rounded Corners 261"/>
          <p:cNvSpPr/>
          <p:nvPr/>
        </p:nvSpPr>
        <p:spPr bwMode="auto">
          <a:xfrm rot="5400000">
            <a:off x="976043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3" name="Rectangle: Rounded Corners 262"/>
          <p:cNvSpPr/>
          <p:nvPr/>
        </p:nvSpPr>
        <p:spPr bwMode="auto">
          <a:xfrm rot="5400000">
            <a:off x="9855811"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4" name="Rectangle: Rounded Corners 263"/>
          <p:cNvSpPr/>
          <p:nvPr/>
        </p:nvSpPr>
        <p:spPr bwMode="auto">
          <a:xfrm rot="5400000">
            <a:off x="9951190"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5" name="Rectangle: Rounded Corners 264"/>
          <p:cNvSpPr/>
          <p:nvPr/>
        </p:nvSpPr>
        <p:spPr bwMode="auto">
          <a:xfrm rot="5400000">
            <a:off x="10046572" y="5925699"/>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6" name="Rectangle: Rounded Corners 265"/>
          <p:cNvSpPr/>
          <p:nvPr/>
        </p:nvSpPr>
        <p:spPr bwMode="auto">
          <a:xfrm rot="5400000">
            <a:off x="1014421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7" name="Rectangle: Rounded Corners 266"/>
          <p:cNvSpPr/>
          <p:nvPr/>
        </p:nvSpPr>
        <p:spPr bwMode="auto">
          <a:xfrm rot="5400000">
            <a:off x="1023959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8" name="Rectangle: Rounded Corners 267"/>
          <p:cNvSpPr/>
          <p:nvPr/>
        </p:nvSpPr>
        <p:spPr bwMode="auto">
          <a:xfrm rot="5400000">
            <a:off x="1033497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69" name="Rectangle: Rounded Corners 268"/>
          <p:cNvSpPr/>
          <p:nvPr/>
        </p:nvSpPr>
        <p:spPr bwMode="auto">
          <a:xfrm rot="5400000">
            <a:off x="1043035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0" name="Rectangle: Rounded Corners 269"/>
          <p:cNvSpPr/>
          <p:nvPr/>
        </p:nvSpPr>
        <p:spPr bwMode="auto">
          <a:xfrm rot="5400000">
            <a:off x="10525736"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1" name="Rectangle: Rounded Corners 270"/>
          <p:cNvSpPr/>
          <p:nvPr/>
        </p:nvSpPr>
        <p:spPr bwMode="auto">
          <a:xfrm rot="5400000">
            <a:off x="10621114"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2" name="Rectangle: Rounded Corners 271"/>
          <p:cNvSpPr/>
          <p:nvPr/>
        </p:nvSpPr>
        <p:spPr bwMode="auto">
          <a:xfrm rot="5400000">
            <a:off x="10716495"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273" name="Rectangle: Rounded Corners 272"/>
          <p:cNvSpPr/>
          <p:nvPr/>
        </p:nvSpPr>
        <p:spPr bwMode="auto">
          <a:xfrm rot="5400000">
            <a:off x="10811877" y="5924711"/>
            <a:ext cx="274242" cy="54848"/>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GB" sz="2000">
              <a:gradFill>
                <a:gsLst>
                  <a:gs pos="0">
                    <a:srgbClr val="FFFFFF"/>
                  </a:gs>
                  <a:gs pos="100000">
                    <a:srgbClr val="FFFFFF"/>
                  </a:gs>
                </a:gsLst>
                <a:lin ang="5400000" scaled="0"/>
              </a:gradFill>
              <a:latin typeface="Segoe UI Semilight"/>
            </a:endParaRPr>
          </a:p>
        </p:txBody>
      </p:sp>
      <p:sp>
        <p:nvSpPr>
          <p:cNvPr id="183" name="TextBox 182">
            <a:extLst>
              <a:ext uri="{FF2B5EF4-FFF2-40B4-BE49-F238E27FC236}">
                <a16:creationId xmlns:a16="http://schemas.microsoft.com/office/drawing/2014/main" id="{E66B6EFD-A3D0-46F3-9AA7-5394DE4BBAD9}"/>
              </a:ext>
            </a:extLst>
          </p:cNvPr>
          <p:cNvSpPr txBox="1"/>
          <p:nvPr/>
        </p:nvSpPr>
        <p:spPr>
          <a:xfrm rot="16200000">
            <a:off x="87601" y="2624109"/>
            <a:ext cx="1008480" cy="464760"/>
          </a:xfrm>
          <a:prstGeom prst="rect">
            <a:avLst/>
          </a:prstGeom>
          <a:noFill/>
        </p:spPr>
        <p:txBody>
          <a:bodyPr wrap="none" lIns="182829" tIns="146263" rIns="182829" bIns="146263" rtlCol="0">
            <a:spAutoFit/>
          </a:bodyPr>
          <a:lstStyle/>
          <a:p>
            <a:pPr defTabSz="932456">
              <a:lnSpc>
                <a:spcPct val="90000"/>
              </a:lnSpc>
              <a:spcAft>
                <a:spcPts val="600"/>
              </a:spcAft>
              <a:defRPr/>
            </a:pPr>
            <a:r>
              <a:rPr lang="en-US" sz="1199">
                <a:solidFill>
                  <a:srgbClr val="002050"/>
                </a:solidFill>
                <a:latin typeface="Segoe UI" panose="020B0502040204020203" pitchFamily="34" charset="0"/>
                <a:cs typeface="Segoe UI" panose="020B0502040204020203" pitchFamily="34" charset="0"/>
              </a:rPr>
              <a:t>Compute</a:t>
            </a:r>
            <a:endParaRPr lang="en-GB" sz="1199">
              <a:solidFill>
                <a:srgbClr val="002050"/>
              </a:solidFill>
              <a:latin typeface="Segoe UI" panose="020B0502040204020203" pitchFamily="34" charset="0"/>
              <a:cs typeface="Segoe UI" panose="020B0502040204020203" pitchFamily="34" charset="0"/>
            </a:endParaRPr>
          </a:p>
        </p:txBody>
      </p:sp>
      <p:sp>
        <p:nvSpPr>
          <p:cNvPr id="184" name="TextBox 183">
            <a:extLst>
              <a:ext uri="{FF2B5EF4-FFF2-40B4-BE49-F238E27FC236}">
                <a16:creationId xmlns:a16="http://schemas.microsoft.com/office/drawing/2014/main" id="{21485E57-C8CD-4189-9567-CB43C50B61C5}"/>
              </a:ext>
            </a:extLst>
          </p:cNvPr>
          <p:cNvSpPr txBox="1"/>
          <p:nvPr/>
        </p:nvSpPr>
        <p:spPr>
          <a:xfrm rot="16200000">
            <a:off x="-578738" y="4868502"/>
            <a:ext cx="2341165" cy="461490"/>
          </a:xfrm>
          <a:prstGeom prst="rect">
            <a:avLst/>
          </a:prstGeom>
          <a:noFill/>
        </p:spPr>
        <p:txBody>
          <a:bodyPr wrap="squar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Remote storage</a:t>
            </a:r>
            <a:endParaRPr lang="en-GB" sz="1199">
              <a:solidFill>
                <a:srgbClr val="002050"/>
              </a:solidFill>
              <a:latin typeface="Segoe UI" panose="020B0502040204020203" pitchFamily="34" charset="0"/>
              <a:cs typeface="Segoe UI" panose="020B0502040204020203" pitchFamily="34" charset="0"/>
            </a:endParaRPr>
          </a:p>
        </p:txBody>
      </p:sp>
      <p:cxnSp>
        <p:nvCxnSpPr>
          <p:cNvPr id="192" name="Straight Connector 191">
            <a:extLst>
              <a:ext uri="{FF2B5EF4-FFF2-40B4-BE49-F238E27FC236}">
                <a16:creationId xmlns:a16="http://schemas.microsoft.com/office/drawing/2014/main" id="{6FF23621-FB74-4BB3-9FDD-C3FD0531FC33}"/>
              </a:ext>
            </a:extLst>
          </p:cNvPr>
          <p:cNvCxnSpPr/>
          <p:nvPr/>
        </p:nvCxnSpPr>
        <p:spPr>
          <a:xfrm>
            <a:off x="839073" y="3494666"/>
            <a:ext cx="1096968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7E250F3-4CF0-4AF0-8930-1BE2D082A0BC}"/>
              </a:ext>
            </a:extLst>
          </p:cNvPr>
          <p:cNvGrpSpPr/>
          <p:nvPr/>
        </p:nvGrpSpPr>
        <p:grpSpPr>
          <a:xfrm>
            <a:off x="1202748" y="1781193"/>
            <a:ext cx="2186633" cy="1488315"/>
            <a:chOff x="0" y="753357"/>
            <a:chExt cx="2187253" cy="1488737"/>
          </a:xfrm>
        </p:grpSpPr>
        <p:sp>
          <p:nvSpPr>
            <p:cNvPr id="179" name="Rectangle 178">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9" name="Group 8">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80" name="Rectangle 179">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81" name="Rectangle 180">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2" name="Rectangle 181">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3" name="Trapezoid 12">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76" name="Rectangle 275">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313" name="Rectangle 312">
            <a:extLst>
              <a:ext uri="{FF2B5EF4-FFF2-40B4-BE49-F238E27FC236}">
                <a16:creationId xmlns:a16="http://schemas.microsoft.com/office/drawing/2014/main" id="{16F1B168-09A4-4801-9E08-4B5BAB9DF509}"/>
              </a:ext>
            </a:extLst>
          </p:cNvPr>
          <p:cNvSpPr/>
          <p:nvPr/>
        </p:nvSpPr>
        <p:spPr bwMode="auto">
          <a:xfrm>
            <a:off x="7756334" y="4673866"/>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Data</a:t>
            </a:r>
          </a:p>
        </p:txBody>
      </p:sp>
      <p:sp>
        <p:nvSpPr>
          <p:cNvPr id="314" name="Rectangle 313">
            <a:extLst>
              <a:ext uri="{FF2B5EF4-FFF2-40B4-BE49-F238E27FC236}">
                <a16:creationId xmlns:a16="http://schemas.microsoft.com/office/drawing/2014/main" id="{2C194EF0-F8C9-4FAB-8078-BC702A106243}"/>
              </a:ext>
            </a:extLst>
          </p:cNvPr>
          <p:cNvSpPr/>
          <p:nvPr/>
        </p:nvSpPr>
        <p:spPr bwMode="auto">
          <a:xfrm>
            <a:off x="7756334" y="5054757"/>
            <a:ext cx="1175355" cy="31688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pPr>
            <a:r>
              <a:rPr lang="en-US" sz="1399">
                <a:solidFill>
                  <a:srgbClr val="002050"/>
                </a:solidFill>
                <a:latin typeface="Segoe UI Semilight"/>
              </a:rPr>
              <a:t>Log</a:t>
            </a:r>
          </a:p>
        </p:txBody>
      </p:sp>
      <p:grpSp>
        <p:nvGrpSpPr>
          <p:cNvPr id="185" name="Group 184">
            <a:extLst>
              <a:ext uri="{FF2B5EF4-FFF2-40B4-BE49-F238E27FC236}">
                <a16:creationId xmlns:a16="http://schemas.microsoft.com/office/drawing/2014/main" id="{AB0847F2-DC3E-49E1-B147-06F45003C19C}"/>
              </a:ext>
            </a:extLst>
          </p:cNvPr>
          <p:cNvGrpSpPr/>
          <p:nvPr/>
        </p:nvGrpSpPr>
        <p:grpSpPr>
          <a:xfrm>
            <a:off x="5086874" y="1781193"/>
            <a:ext cx="2186633" cy="1488315"/>
            <a:chOff x="0" y="753357"/>
            <a:chExt cx="2187253" cy="1488737"/>
          </a:xfrm>
        </p:grpSpPr>
        <p:sp>
          <p:nvSpPr>
            <p:cNvPr id="186" name="Rectangle 185">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87" name="Group 186">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93" name="Rectangle 192">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194" name="Rectangle 193">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88" name="Rectangle 187">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89" name="Trapezoid 188">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191" name="Rectangle 190">
              <a:extLst>
                <a:ext uri="{FF2B5EF4-FFF2-40B4-BE49-F238E27FC236}">
                  <a16:creationId xmlns:a16="http://schemas.microsoft.com/office/drawing/2014/main" id="{681DB066-6383-4891-AFA5-CF1D659F0FBD}"/>
                </a:ext>
              </a:extLst>
            </p:cNvPr>
            <p:cNvSpPr/>
            <p:nvPr/>
          </p:nvSpPr>
          <p:spPr bwMode="auto">
            <a:xfrm>
              <a:off x="1135858" y="862433"/>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dirty="0">
                  <a:solidFill>
                    <a:srgbClr val="FFFFFF"/>
                  </a:solidFill>
                  <a:latin typeface="Segoe UI Semilight"/>
                </a:rPr>
                <a:t>Memory</a:t>
              </a:r>
              <a:endParaRPr lang="en-GB" sz="1399" dirty="0">
                <a:solidFill>
                  <a:srgbClr val="FFFFFF"/>
                </a:solidFill>
                <a:latin typeface="Segoe UI Semilight"/>
              </a:endParaRPr>
            </a:p>
          </p:txBody>
        </p:sp>
      </p:grpSp>
      <p:grpSp>
        <p:nvGrpSpPr>
          <p:cNvPr id="195" name="Group 194">
            <a:extLst>
              <a:ext uri="{FF2B5EF4-FFF2-40B4-BE49-F238E27FC236}">
                <a16:creationId xmlns:a16="http://schemas.microsoft.com/office/drawing/2014/main" id="{B1736699-F120-48BA-9791-05D59E835055}"/>
              </a:ext>
            </a:extLst>
          </p:cNvPr>
          <p:cNvGrpSpPr/>
          <p:nvPr/>
        </p:nvGrpSpPr>
        <p:grpSpPr>
          <a:xfrm>
            <a:off x="8969534" y="1781193"/>
            <a:ext cx="2186633" cy="1488315"/>
            <a:chOff x="0" y="753357"/>
            <a:chExt cx="2187253" cy="1488737"/>
          </a:xfrm>
        </p:grpSpPr>
        <p:sp>
          <p:nvSpPr>
            <p:cNvPr id="196" name="Rectangle 195">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grpSp>
          <p:nvGrpSpPr>
            <p:cNvPr id="197" name="Group 196">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274" name="Rectangle 273">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Cache</a:t>
                </a:r>
                <a:endParaRPr lang="en-GB" sz="1399">
                  <a:solidFill>
                    <a:srgbClr val="002050"/>
                  </a:solidFill>
                  <a:latin typeface="Segoe UI Semilight"/>
                </a:endParaRPr>
              </a:p>
            </p:txBody>
          </p:sp>
          <p:sp>
            <p:nvSpPr>
              <p:cNvPr id="286" name="Rectangle 285">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002050"/>
                    </a:solidFill>
                    <a:latin typeface="Segoe UI Semilight"/>
                  </a:rPr>
                  <a:t>TempDB</a:t>
                </a:r>
                <a:endParaRPr lang="en-GB" sz="1399">
                  <a:solidFill>
                    <a:srgbClr val="002050"/>
                  </a:solidFill>
                  <a:latin typeface="Segoe UI Semilight"/>
                </a:endParaRPr>
              </a:p>
            </p:txBody>
          </p:sp>
        </p:grpSp>
        <p:sp>
          <p:nvSpPr>
            <p:cNvPr id="198" name="Rectangle 197">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NVMe SSD</a:t>
              </a:r>
              <a:endParaRPr lang="en-GB" sz="1399">
                <a:solidFill>
                  <a:srgbClr val="FFFFFF"/>
                </a:solidFill>
                <a:latin typeface="Segoe UI Semilight"/>
              </a:endParaRPr>
            </a:p>
          </p:txBody>
        </p:sp>
        <p:sp>
          <p:nvSpPr>
            <p:cNvPr id="199" name="Trapezoid 198">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a:solidFill>
                  <a:srgbClr val="FFFFFF"/>
                </a:soli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57" name="Rectangle 256">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grpSp>
      <p:sp>
        <p:nvSpPr>
          <p:cNvPr id="287" name="Rectangle 286">
            <a:extLst>
              <a:ext uri="{FF2B5EF4-FFF2-40B4-BE49-F238E27FC236}">
                <a16:creationId xmlns:a16="http://schemas.microsoft.com/office/drawing/2014/main" id="{BFBD9F2B-F505-4AB0-8992-C09A921B5D51}"/>
              </a:ext>
            </a:extLst>
          </p:cNvPr>
          <p:cNvSpPr/>
          <p:nvPr/>
        </p:nvSpPr>
        <p:spPr bwMode="auto">
          <a:xfrm>
            <a:off x="3510278" y="5130936"/>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8" name="Rectangle 287">
            <a:extLst>
              <a:ext uri="{FF2B5EF4-FFF2-40B4-BE49-F238E27FC236}">
                <a16:creationId xmlns:a16="http://schemas.microsoft.com/office/drawing/2014/main" id="{349A60F6-084B-48FB-9AEF-D067F593FF7B}"/>
              </a:ext>
            </a:extLst>
          </p:cNvPr>
          <p:cNvSpPr/>
          <p:nvPr/>
        </p:nvSpPr>
        <p:spPr bwMode="auto">
          <a:xfrm>
            <a:off x="3357920" y="4978578"/>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endParaRPr lang="en-US" sz="1399">
              <a:solidFill>
                <a:srgbClr val="002050"/>
              </a:solidFill>
              <a:latin typeface="Segoe UI Semilight"/>
            </a:endParaRPr>
          </a:p>
        </p:txBody>
      </p:sp>
      <p:sp>
        <p:nvSpPr>
          <p:cNvPr id="289" name="Rectangle 288">
            <a:extLst>
              <a:ext uri="{FF2B5EF4-FFF2-40B4-BE49-F238E27FC236}">
                <a16:creationId xmlns:a16="http://schemas.microsoft.com/office/drawing/2014/main" id="{679F3993-55F1-47DE-867B-99B2A5BCA482}"/>
              </a:ext>
            </a:extLst>
          </p:cNvPr>
          <p:cNvSpPr/>
          <p:nvPr/>
        </p:nvSpPr>
        <p:spPr bwMode="auto">
          <a:xfrm>
            <a:off x="3205564" y="4826220"/>
            <a:ext cx="1777389" cy="45707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86" fontAlgn="base">
              <a:spcBef>
                <a:spcPct val="0"/>
              </a:spcBef>
              <a:spcAft>
                <a:spcPct val="0"/>
              </a:spcAft>
              <a:defRPr/>
            </a:pPr>
            <a:r>
              <a:rPr lang="en-US" sz="1399">
                <a:solidFill>
                  <a:srgbClr val="002050"/>
                </a:solidFill>
                <a:latin typeface="Segoe UI Semilight"/>
              </a:rPr>
              <a:t>Snapshot backups</a:t>
            </a:r>
          </a:p>
        </p:txBody>
      </p:sp>
      <p:cxnSp>
        <p:nvCxnSpPr>
          <p:cNvPr id="278" name="Straight Connector 277">
            <a:extLst>
              <a:ext uri="{FF2B5EF4-FFF2-40B4-BE49-F238E27FC236}">
                <a16:creationId xmlns:a16="http://schemas.microsoft.com/office/drawing/2014/main" id="{05EFA083-C400-4FB3-A796-F70683FA0713}"/>
              </a:ext>
            </a:extLst>
          </p:cNvPr>
          <p:cNvCxnSpPr/>
          <p:nvPr/>
        </p:nvCxnSpPr>
        <p:spPr>
          <a:xfrm>
            <a:off x="839073" y="1598431"/>
            <a:ext cx="10969688" cy="0"/>
          </a:xfrm>
          <a:prstGeom prst="line">
            <a:avLst/>
          </a:prstGeom>
          <a:ln w="12700">
            <a:solidFill>
              <a:schemeClr val="tx2">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EF0661CF-8E32-47CC-ACBE-71DB9C390DC0}"/>
              </a:ext>
            </a:extLst>
          </p:cNvPr>
          <p:cNvSpPr txBox="1"/>
          <p:nvPr/>
        </p:nvSpPr>
        <p:spPr>
          <a:xfrm rot="16200000">
            <a:off x="171098" y="717275"/>
            <a:ext cx="874418" cy="461490"/>
          </a:xfrm>
          <a:prstGeom prst="rect">
            <a:avLst/>
          </a:prstGeom>
          <a:noFill/>
        </p:spPr>
        <p:txBody>
          <a:bodyPr wrap="none" lIns="182829" tIns="146263" rIns="182829" bIns="146263" rtlCol="0">
            <a:spAutoFit/>
          </a:bodyPr>
          <a:lstStyle/>
          <a:p>
            <a:pPr algn="ctr" defTabSz="950863" fontAlgn="base">
              <a:lnSpc>
                <a:spcPct val="90000"/>
              </a:lnSpc>
              <a:spcBef>
                <a:spcPct val="0"/>
              </a:spcBef>
              <a:spcAft>
                <a:spcPts val="612"/>
              </a:spcAft>
              <a:defRPr/>
            </a:pPr>
            <a:r>
              <a:rPr lang="en-US" sz="1199">
                <a:solidFill>
                  <a:srgbClr val="002050"/>
                </a:solidFill>
                <a:latin typeface="Segoe UI" panose="020B0502040204020203" pitchFamily="34" charset="0"/>
                <a:cs typeface="Segoe UI" panose="020B0502040204020203" pitchFamily="34" charset="0"/>
              </a:rPr>
              <a:t>Control</a:t>
            </a:r>
            <a:endParaRPr lang="en-GB" sz="1199">
              <a:solidFill>
                <a:srgbClr val="002050"/>
              </a:solidFill>
              <a:latin typeface="Segoe UI" panose="020B0502040204020203" pitchFamily="34" charset="0"/>
              <a:cs typeface="Segoe UI" panose="020B0502040204020203" pitchFamily="34" charset="0"/>
            </a:endParaRPr>
          </a:p>
        </p:txBody>
      </p:sp>
      <p:grpSp>
        <p:nvGrpSpPr>
          <p:cNvPr id="280" name="Group 279">
            <a:extLst>
              <a:ext uri="{FF2B5EF4-FFF2-40B4-BE49-F238E27FC236}">
                <a16:creationId xmlns:a16="http://schemas.microsoft.com/office/drawing/2014/main" id="{A35E4C88-8776-47DF-8918-31523A2767D5}"/>
              </a:ext>
            </a:extLst>
          </p:cNvPr>
          <p:cNvGrpSpPr/>
          <p:nvPr/>
        </p:nvGrpSpPr>
        <p:grpSpPr>
          <a:xfrm>
            <a:off x="1202749" y="492260"/>
            <a:ext cx="2179547" cy="878268"/>
            <a:chOff x="1238204" y="1748518"/>
            <a:chExt cx="2180166" cy="878518"/>
          </a:xfrm>
        </p:grpSpPr>
        <p:sp>
          <p:nvSpPr>
            <p:cNvPr id="281" name="Rectangle 280">
              <a:extLst>
                <a:ext uri="{FF2B5EF4-FFF2-40B4-BE49-F238E27FC236}">
                  <a16:creationId xmlns:a16="http://schemas.microsoft.com/office/drawing/2014/main" id="{D12B897F-C80A-4F4B-8C06-C5E0CCFE61BA}"/>
                </a:ext>
              </a:extLst>
            </p:cNvPr>
            <p:cNvSpPr/>
            <p:nvPr/>
          </p:nvSpPr>
          <p:spPr bwMode="auto">
            <a:xfrm>
              <a:off x="1238204" y="1748518"/>
              <a:ext cx="2180166" cy="878518"/>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endParaRPr lang="en-GB" sz="1399">
                <a:solidFill>
                  <a:srgbClr val="002050"/>
                </a:solidFill>
                <a:latin typeface="Segoe UI Semilight"/>
              </a:endParaRPr>
            </a:p>
          </p:txBody>
        </p:sp>
        <p:sp>
          <p:nvSpPr>
            <p:cNvPr id="282" name="Rectangle 281">
              <a:extLst>
                <a:ext uri="{FF2B5EF4-FFF2-40B4-BE49-F238E27FC236}">
                  <a16:creationId xmlns:a16="http://schemas.microsoft.com/office/drawing/2014/main" id="{CCAC5E34-0B89-4E2D-9F3A-1BDE2CBE3CB8}"/>
                </a:ext>
              </a:extLst>
            </p:cNvPr>
            <p:cNvSpPr/>
            <p:nvPr/>
          </p:nvSpPr>
          <p:spPr bwMode="auto">
            <a:xfrm>
              <a:off x="135499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Cores</a:t>
              </a:r>
              <a:endParaRPr lang="en-GB" sz="1399">
                <a:solidFill>
                  <a:srgbClr val="FFFFFF"/>
                </a:solidFill>
                <a:latin typeface="Segoe UI Semilight"/>
              </a:endParaRPr>
            </a:p>
          </p:txBody>
        </p:sp>
        <p:sp>
          <p:nvSpPr>
            <p:cNvPr id="283" name="Rectangle 282">
              <a:extLst>
                <a:ext uri="{FF2B5EF4-FFF2-40B4-BE49-F238E27FC236}">
                  <a16:creationId xmlns:a16="http://schemas.microsoft.com/office/drawing/2014/main" id="{7F06C8BB-C8DF-4CE1-8BDC-330E84240366}"/>
                </a:ext>
              </a:extLst>
            </p:cNvPr>
            <p:cNvSpPr/>
            <p:nvPr/>
          </p:nvSpPr>
          <p:spPr bwMode="auto">
            <a:xfrm>
              <a:off x="2367219" y="1854515"/>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Memory</a:t>
              </a:r>
              <a:endParaRPr lang="en-GB" sz="1399">
                <a:solidFill>
                  <a:srgbClr val="FFFFFF"/>
                </a:solidFill>
                <a:latin typeface="Segoe UI Semilight"/>
              </a:endParaRPr>
            </a:p>
          </p:txBody>
        </p:sp>
        <p:sp>
          <p:nvSpPr>
            <p:cNvPr id="284" name="Rectangle 283">
              <a:extLst>
                <a:ext uri="{FF2B5EF4-FFF2-40B4-BE49-F238E27FC236}">
                  <a16:creationId xmlns:a16="http://schemas.microsoft.com/office/drawing/2014/main" id="{85EA35E4-A511-4A26-A527-DE1B97162D91}"/>
                </a:ext>
              </a:extLst>
            </p:cNvPr>
            <p:cNvSpPr/>
            <p:nvPr/>
          </p:nvSpPr>
          <p:spPr bwMode="auto">
            <a:xfrm>
              <a:off x="1354999" y="2205053"/>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noAutofit/>
            </a:bodyPr>
            <a:lstStyle/>
            <a:p>
              <a:pPr algn="ctr" defTabSz="932186" fontAlgn="base">
                <a:spcBef>
                  <a:spcPct val="0"/>
                </a:spcBef>
                <a:spcAft>
                  <a:spcPct val="0"/>
                </a:spcAft>
                <a:defRPr/>
              </a:pPr>
              <a:r>
                <a:rPr lang="en-US" sz="1399">
                  <a:solidFill>
                    <a:srgbClr val="FFFFFF"/>
                  </a:solidFill>
                  <a:latin typeface="Segoe UI Semilight"/>
                </a:rPr>
                <a:t>SSD TempDB</a:t>
              </a:r>
              <a:endParaRPr lang="en-GB" sz="1399">
                <a:solidFill>
                  <a:srgbClr val="FFFFFF"/>
                </a:solidFill>
                <a:latin typeface="Segoe UI Semilight"/>
              </a:endParaRPr>
            </a:p>
          </p:txBody>
        </p:sp>
      </p:grpSp>
    </p:spTree>
    <p:extLst>
      <p:ext uri="{BB962C8B-B14F-4D97-AF65-F5344CB8AC3E}">
        <p14:creationId xmlns:p14="http://schemas.microsoft.com/office/powerpoint/2010/main" val="32809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01417 -0.03563 L 0.3167 -0.40604 " pathEditMode="relative" rAng="0" ptsTypes="AA">
                                      <p:cBhvr>
                                        <p:cTn id="6" dur="2000" fill="hold"/>
                                        <p:tgtEl>
                                          <p:spTgt spid="204"/>
                                        </p:tgtEl>
                                        <p:attrNameLst>
                                          <p:attrName>ppt_x</p:attrName>
                                          <p:attrName>ppt_y</p:attrName>
                                        </p:attrNameLst>
                                      </p:cBhvr>
                                      <p:rCtr x="16543" y="-18520"/>
                                    </p:animMotion>
                                  </p:childTnLst>
                                </p:cTn>
                              </p:par>
                              <p:par>
                                <p:cTn id="7" presetID="64" presetClass="path" presetSubtype="0" accel="50000" decel="50000" fill="hold" grpId="0" nodeType="withEffect">
                                  <p:stCondLst>
                                    <p:cond delay="0"/>
                                  </p:stCondLst>
                                  <p:childTnLst>
                                    <p:animMotion origin="layout" path="M 2.71381E-6 -2.11984E-6 L -0.03319 -0.40604 " pathEditMode="relative" rAng="0" ptsTypes="AA">
                                      <p:cBhvr>
                                        <p:cTn id="8" dur="2000" fill="hold"/>
                                        <p:tgtEl>
                                          <p:spTgt spid="216"/>
                                        </p:tgtEl>
                                        <p:attrNameLst>
                                          <p:attrName>ppt_x</p:attrName>
                                          <p:attrName>ppt_y</p:attrName>
                                        </p:attrNameLst>
                                      </p:cBhvr>
                                      <p:rCtr x="-1659" y="-20313"/>
                                    </p:animMotion>
                                  </p:childTnLst>
                                </p:cTn>
                              </p:par>
                              <p:par>
                                <p:cTn id="9" presetID="64" presetClass="path" presetSubtype="0" accel="50000" decel="50000" fill="hold" grpId="0" nodeType="withEffect">
                                  <p:stCondLst>
                                    <p:cond delay="0"/>
                                  </p:stCondLst>
                                  <p:childTnLst>
                                    <p:animMotion origin="layout" path="M -4.16135E-6 -2.11984E-6 L -0.10186 -0.40604 " pathEditMode="relative" rAng="0" ptsTypes="AA">
                                      <p:cBhvr>
                                        <p:cTn id="10" dur="2000" fill="hold"/>
                                        <p:tgtEl>
                                          <p:spTgt spid="226"/>
                                        </p:tgtEl>
                                        <p:attrNameLst>
                                          <p:attrName>ppt_x</p:attrName>
                                          <p:attrName>ppt_y</p:attrName>
                                        </p:attrNameLst>
                                      </p:cBhvr>
                                      <p:rCtr x="-5093" y="-20313"/>
                                    </p:animMotion>
                                  </p:childTnLst>
                                </p:cTn>
                              </p:par>
                              <p:par>
                                <p:cTn id="11" presetID="64" presetClass="path" presetSubtype="0" accel="50000" decel="50000" fill="hold" grpId="0" nodeType="withEffect">
                                  <p:stCondLst>
                                    <p:cond delay="0"/>
                                  </p:stCondLst>
                                  <p:childTnLst>
                                    <p:animMotion origin="layout" path="M -1.03651E-6 -2.11984E-6 L -0.24496 -0.40604 " pathEditMode="relative" rAng="0" ptsTypes="AA">
                                      <p:cBhvr>
                                        <p:cTn id="12" dur="2000" fill="hold"/>
                                        <p:tgtEl>
                                          <p:spTgt spid="236"/>
                                        </p:tgtEl>
                                        <p:attrNameLst>
                                          <p:attrName>ppt_x</p:attrName>
                                          <p:attrName>ppt_y</p:attrName>
                                        </p:attrNameLst>
                                      </p:cBhvr>
                                      <p:rCtr x="-12254" y="-20313"/>
                                    </p:animMotion>
                                  </p:childTnLst>
                                </p:cTn>
                              </p:par>
                              <p:par>
                                <p:cTn id="13" presetID="64" presetClass="path" presetSubtype="0" accel="50000" decel="50000" fill="hold" grpId="0" nodeType="withEffect">
                                  <p:stCondLst>
                                    <p:cond delay="0"/>
                                  </p:stCondLst>
                                  <p:childTnLst>
                                    <p:animMotion origin="layout" path="M -0.02183 -0.03472 L 0.04914 -0.40604 " pathEditMode="relative" rAng="0" ptsTypes="AA">
                                      <p:cBhvr>
                                        <p:cTn id="14" dur="2000" fill="hold"/>
                                        <p:tgtEl>
                                          <p:spTgt spid="246"/>
                                        </p:tgtEl>
                                        <p:attrNameLst>
                                          <p:attrName>ppt_x</p:attrName>
                                          <p:attrName>ppt_y</p:attrName>
                                        </p:attrNameLst>
                                      </p:cBhvr>
                                      <p:rCtr x="3549" y="-18566"/>
                                    </p:animMotion>
                                  </p:childTnLst>
                                </p:cTn>
                              </p:par>
                              <p:par>
                                <p:cTn id="15" presetID="64" presetClass="path" presetSubtype="0" accel="50000" decel="50000" fill="hold" grpId="0" nodeType="withEffect">
                                  <p:stCondLst>
                                    <p:cond delay="0"/>
                                  </p:stCondLst>
                                  <p:childTnLst>
                                    <p:animMotion origin="layout" path="M -2.94358E-6 -2.11984E-6 L -0.03485 -0.40604 " pathEditMode="relative" rAng="0" ptsTypes="AA">
                                      <p:cBhvr>
                                        <p:cTn id="16" dur="2000" fill="hold"/>
                                        <p:tgtEl>
                                          <p:spTgt spid="259"/>
                                        </p:tgtEl>
                                        <p:attrNameLst>
                                          <p:attrName>ppt_x</p:attrName>
                                          <p:attrName>ppt_y</p:attrName>
                                        </p:attrNameLst>
                                      </p:cBhvr>
                                      <p:rCtr x="-1749" y="-20313"/>
                                    </p:animMotion>
                                  </p:childTnLst>
                                </p:cTn>
                              </p:par>
                              <p:par>
                                <p:cTn id="17" presetID="64" presetClass="path" presetSubtype="0" accel="50000" decel="50000" fill="hold" grpId="0" nodeType="withEffect">
                                  <p:stCondLst>
                                    <p:cond delay="0"/>
                                  </p:stCondLst>
                                  <p:childTnLst>
                                    <p:animMotion origin="layout" path="M -6.99515E-7 -2.11984E-6 L -0.09727 -0.40604 " pathEditMode="relative" rAng="0" ptsTypes="AA">
                                      <p:cBhvr>
                                        <p:cTn id="18" dur="2000" fill="hold"/>
                                        <p:tgtEl>
                                          <p:spTgt spid="266"/>
                                        </p:tgtEl>
                                        <p:attrNameLst>
                                          <p:attrName>ppt_x</p:attrName>
                                          <p:attrName>ppt_y</p:attrName>
                                        </p:attrNameLst>
                                      </p:cBhvr>
                                      <p:rCtr x="-4863" y="-20313"/>
                                    </p:animMotion>
                                  </p:childTnLst>
                                </p:cTn>
                              </p:par>
                              <p:par>
                                <p:cTn id="19" presetID="64" presetClass="path" presetSubtype="0" accel="50000" decel="50000" fill="hold" grpId="0" nodeType="withEffect">
                                  <p:stCondLst>
                                    <p:cond delay="0"/>
                                  </p:stCondLst>
                                  <p:childTnLst>
                                    <p:animMotion origin="layout" path="M -4.23538E-6 -2.11984E-6 L -0.0822 -0.40604 " pathEditMode="relative" rAng="0" ptsTypes="AA">
                                      <p:cBhvr>
                                        <p:cTn id="20" dur="2000" fill="hold"/>
                                        <p:tgtEl>
                                          <p:spTgt spid="272"/>
                                        </p:tgtEl>
                                        <p:attrNameLst>
                                          <p:attrName>ppt_x</p:attrName>
                                          <p:attrName>ppt_y</p:attrName>
                                        </p:attrNameLst>
                                      </p:cBhvr>
                                      <p:rCtr x="-4110" y="-203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16" grpId="0" animBg="1"/>
      <p:bldP spid="226" grpId="0" animBg="1"/>
      <p:bldP spid="236" grpId="0" animBg="1"/>
      <p:bldP spid="246" grpId="0" animBg="1"/>
      <p:bldP spid="259" grpId="0" animBg="1"/>
      <p:bldP spid="266" grpId="0" animBg="1"/>
      <p:bldP spid="2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DF28-6F26-4A14-B81B-49B8BE33E20E}"/>
              </a:ext>
            </a:extLst>
          </p:cNvPr>
          <p:cNvSpPr>
            <a:spLocks noGrp="1"/>
          </p:cNvSpPr>
          <p:nvPr>
            <p:ph type="title"/>
          </p:nvPr>
        </p:nvSpPr>
        <p:spPr>
          <a:xfrm>
            <a:off x="2889441" y="2807"/>
            <a:ext cx="8747301" cy="811895"/>
          </a:xfrm>
        </p:spPr>
        <p:txBody>
          <a:bodyPr/>
          <a:lstStyle/>
          <a:p>
            <a:r>
              <a:rPr lang="en-US"/>
              <a:t>Automated Tiering Of Storage Layers</a:t>
            </a:r>
            <a:endParaRPr lang="en-GB"/>
          </a:p>
        </p:txBody>
      </p:sp>
      <p:graphicFrame>
        <p:nvGraphicFramePr>
          <p:cNvPr id="7" name="Diagram 6">
            <a:extLst>
              <a:ext uri="{FF2B5EF4-FFF2-40B4-BE49-F238E27FC236}">
                <a16:creationId xmlns:a16="http://schemas.microsoft.com/office/drawing/2014/main" id="{B3079697-8C25-487F-9881-BA582E04CCF5}"/>
              </a:ext>
            </a:extLst>
          </p:cNvPr>
          <p:cNvGraphicFramePr/>
          <p:nvPr>
            <p:extLst>
              <p:ext uri="{D42A27DB-BD31-4B8C-83A1-F6EECF244321}">
                <p14:modId xmlns:p14="http://schemas.microsoft.com/office/powerpoint/2010/main" val="2412112388"/>
              </p:ext>
            </p:extLst>
          </p:nvPr>
        </p:nvGraphicFramePr>
        <p:xfrm>
          <a:off x="2073335" y="1213175"/>
          <a:ext cx="8289807" cy="5047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mperature_hot" title="Icon of a thermometer showing hot temperature">
            <a:extLst>
              <a:ext uri="{FF2B5EF4-FFF2-40B4-BE49-F238E27FC236}">
                <a16:creationId xmlns:a16="http://schemas.microsoft.com/office/drawing/2014/main" id="{0D47B584-46D6-4F83-B8B4-0DC475BDF247}"/>
              </a:ext>
            </a:extLst>
          </p:cNvPr>
          <p:cNvSpPr>
            <a:spLocks noChangeAspect="1" noEditPoints="1"/>
          </p:cNvSpPr>
          <p:nvPr/>
        </p:nvSpPr>
        <p:spPr bwMode="auto">
          <a:xfrm>
            <a:off x="351672" y="204966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58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9" name="Temperature_med" title="Icon of a thermometer showing medium temperature">
            <a:extLst>
              <a:ext uri="{FF2B5EF4-FFF2-40B4-BE49-F238E27FC236}">
                <a16:creationId xmlns:a16="http://schemas.microsoft.com/office/drawing/2014/main" id="{61141BAF-6644-4323-9F6C-CDFB4D3F4F14}"/>
              </a:ext>
            </a:extLst>
          </p:cNvPr>
          <p:cNvSpPr>
            <a:spLocks noChangeAspect="1" noEditPoints="1"/>
          </p:cNvSpPr>
          <p:nvPr/>
        </p:nvSpPr>
        <p:spPr bwMode="auto">
          <a:xfrm>
            <a:off x="351672" y="3497264"/>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10" name="Temperature_mild" title="Icon of a thermometer showing mild temperature">
            <a:extLst>
              <a:ext uri="{FF2B5EF4-FFF2-40B4-BE49-F238E27FC236}">
                <a16:creationId xmlns:a16="http://schemas.microsoft.com/office/drawing/2014/main" id="{35B62DBE-60B8-4E34-B0F5-CBC56AA7918B}"/>
              </a:ext>
            </a:extLst>
          </p:cNvPr>
          <p:cNvSpPr>
            <a:spLocks noChangeAspect="1" noEditPoints="1"/>
          </p:cNvSpPr>
          <p:nvPr/>
        </p:nvSpPr>
        <p:spPr bwMode="auto">
          <a:xfrm>
            <a:off x="351671" y="4944859"/>
            <a:ext cx="164530" cy="4114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32634"/>
            <a:endParaRPr lang="en-US" sz="901">
              <a:gradFill>
                <a:gsLst>
                  <a:gs pos="0">
                    <a:srgbClr val="505050"/>
                  </a:gs>
                  <a:gs pos="100000">
                    <a:srgbClr val="505050"/>
                  </a:gs>
                </a:gsLst>
                <a:lin ang="5400000" scaled="1"/>
              </a:gradFill>
              <a:latin typeface="Segoe UI Semilight"/>
            </a:endParaRPr>
          </a:p>
        </p:txBody>
      </p:sp>
      <p:sp>
        <p:nvSpPr>
          <p:cNvPr id="3" name="TextBox 2">
            <a:extLst>
              <a:ext uri="{FF2B5EF4-FFF2-40B4-BE49-F238E27FC236}">
                <a16:creationId xmlns:a16="http://schemas.microsoft.com/office/drawing/2014/main" id="{BE7E07F0-005E-4A35-BA5E-97B35275963E}"/>
              </a:ext>
            </a:extLst>
          </p:cNvPr>
          <p:cNvSpPr txBox="1"/>
          <p:nvPr/>
        </p:nvSpPr>
        <p:spPr>
          <a:xfrm>
            <a:off x="433934" y="1965236"/>
            <a:ext cx="1440085" cy="627822"/>
          </a:xfrm>
          <a:prstGeom prst="rect">
            <a:avLst/>
          </a:prstGeom>
          <a:noFill/>
        </p:spPr>
        <p:txBody>
          <a:bodyPr wrap="none" lIns="182854" tIns="146283" rIns="182854" bIns="146283" rtlCol="0">
            <a:spAutoFit/>
          </a:bodyPr>
          <a:lstStyle/>
          <a:p>
            <a:pPr defTabSz="932634">
              <a:lnSpc>
                <a:spcPct val="90000"/>
              </a:lnSpc>
              <a:spcAft>
                <a:spcPts val="600"/>
              </a:spcAft>
            </a:pPr>
            <a:r>
              <a:rPr lang="en-US" sz="2400" dirty="0">
                <a:gradFill>
                  <a:gsLst>
                    <a:gs pos="2917">
                      <a:srgbClr val="353535"/>
                    </a:gs>
                    <a:gs pos="30000">
                      <a:srgbClr val="353535"/>
                    </a:gs>
                  </a:gsLst>
                  <a:lin ang="5400000" scaled="0"/>
                </a:gradFill>
                <a:latin typeface="Segoe UI Semilight"/>
              </a:rPr>
              <a:t>300GB+</a:t>
            </a:r>
          </a:p>
        </p:txBody>
      </p:sp>
      <p:sp>
        <p:nvSpPr>
          <p:cNvPr id="11" name="TextBox 10">
            <a:extLst>
              <a:ext uri="{FF2B5EF4-FFF2-40B4-BE49-F238E27FC236}">
                <a16:creationId xmlns:a16="http://schemas.microsoft.com/office/drawing/2014/main" id="{62779435-79B8-456B-B9C4-8DB540C188C8}"/>
              </a:ext>
            </a:extLst>
          </p:cNvPr>
          <p:cNvSpPr txBox="1"/>
          <p:nvPr/>
        </p:nvSpPr>
        <p:spPr>
          <a:xfrm>
            <a:off x="433935" y="3339876"/>
            <a:ext cx="1404181" cy="803817"/>
          </a:xfrm>
          <a:prstGeom prst="rect">
            <a:avLst/>
          </a:prstGeom>
          <a:noFill/>
        </p:spPr>
        <p:txBody>
          <a:bodyPr wrap="none" lIns="182854" tIns="146283" rIns="182854" bIns="146283" rtlCol="0">
            <a:spAutoFit/>
          </a:bodyPr>
          <a:lstStyle/>
          <a:p>
            <a:pPr defTabSz="932634">
              <a:lnSpc>
                <a:spcPct val="90000"/>
              </a:lnSpc>
              <a:spcAft>
                <a:spcPts val="600"/>
              </a:spcAft>
            </a:pPr>
            <a:r>
              <a:rPr lang="en-US" sz="3599">
                <a:gradFill>
                  <a:gsLst>
                    <a:gs pos="2917">
                      <a:srgbClr val="353535"/>
                    </a:gs>
                    <a:gs pos="30000">
                      <a:srgbClr val="353535"/>
                    </a:gs>
                  </a:gsLst>
                  <a:lin ang="5400000" scaled="0"/>
                </a:gradFill>
                <a:latin typeface="Segoe UI Semilight"/>
              </a:rPr>
              <a:t>1.5TB</a:t>
            </a:r>
          </a:p>
        </p:txBody>
      </p:sp>
      <p:sp>
        <p:nvSpPr>
          <p:cNvPr id="12" name="TextBox 11">
            <a:extLst>
              <a:ext uri="{FF2B5EF4-FFF2-40B4-BE49-F238E27FC236}">
                <a16:creationId xmlns:a16="http://schemas.microsoft.com/office/drawing/2014/main" id="{3F477CA2-06F2-42DA-831E-CC875D86BFE5}"/>
              </a:ext>
            </a:extLst>
          </p:cNvPr>
          <p:cNvSpPr txBox="1"/>
          <p:nvPr/>
        </p:nvSpPr>
        <p:spPr>
          <a:xfrm>
            <a:off x="516199" y="4474579"/>
            <a:ext cx="228536" cy="1786032"/>
          </a:xfrm>
          <a:prstGeom prst="rect">
            <a:avLst/>
          </a:prstGeom>
          <a:noFill/>
        </p:spPr>
        <p:txBody>
          <a:bodyPr wrap="square" lIns="182829" tIns="146263" rIns="182829" bIns="146263" rtlCol="0">
            <a:spAutoFit/>
          </a:bodyPr>
          <a:lstStyle/>
          <a:p>
            <a:pPr defTabSz="932527">
              <a:lnSpc>
                <a:spcPct val="90000"/>
              </a:lnSpc>
              <a:spcAft>
                <a:spcPts val="600"/>
              </a:spcAft>
            </a:pPr>
            <a:r>
              <a:rPr lang="en-GB" sz="7197">
                <a:solidFill>
                  <a:srgbClr val="353535"/>
                </a:solidFill>
                <a:latin typeface="Segoe UI Semilight"/>
              </a:rPr>
              <a:t>∞</a:t>
            </a:r>
          </a:p>
          <a:p>
            <a:pPr defTabSz="932527">
              <a:lnSpc>
                <a:spcPct val="90000"/>
              </a:lnSpc>
              <a:spcAft>
                <a:spcPts val="600"/>
              </a:spcAft>
            </a:pPr>
            <a:endParaRPr lang="en-GB" sz="2800" err="1">
              <a:gradFill>
                <a:gsLst>
                  <a:gs pos="2917">
                    <a:srgbClr val="353535"/>
                  </a:gs>
                  <a:gs pos="30000">
                    <a:srgbClr val="353535"/>
                  </a:gs>
                </a:gsLst>
                <a:lin ang="5400000" scaled="0"/>
              </a:gradFill>
              <a:latin typeface="Segoe UI Semilight"/>
            </a:endParaRPr>
          </a:p>
        </p:txBody>
      </p:sp>
      <p:sp>
        <p:nvSpPr>
          <p:cNvPr id="4" name="TextBox 3">
            <a:extLst>
              <a:ext uri="{FF2B5EF4-FFF2-40B4-BE49-F238E27FC236}">
                <a16:creationId xmlns:a16="http://schemas.microsoft.com/office/drawing/2014/main" id="{03EF112D-DCE0-4969-B9D5-70C9E8B9235D}"/>
              </a:ext>
            </a:extLst>
          </p:cNvPr>
          <p:cNvSpPr txBox="1"/>
          <p:nvPr/>
        </p:nvSpPr>
        <p:spPr>
          <a:xfrm>
            <a:off x="1715361" y="3397778"/>
            <a:ext cx="1090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20 µs</a:t>
            </a:r>
          </a:p>
        </p:txBody>
      </p:sp>
      <p:sp>
        <p:nvSpPr>
          <p:cNvPr id="16" name="TextBox 15">
            <a:extLst>
              <a:ext uri="{FF2B5EF4-FFF2-40B4-BE49-F238E27FC236}">
                <a16:creationId xmlns:a16="http://schemas.microsoft.com/office/drawing/2014/main" id="{83DC0197-4FB9-43E6-9515-9D220E53D3A2}"/>
              </a:ext>
            </a:extLst>
          </p:cNvPr>
          <p:cNvSpPr txBox="1"/>
          <p:nvPr/>
        </p:nvSpPr>
        <p:spPr>
          <a:xfrm>
            <a:off x="1750974" y="1964060"/>
            <a:ext cx="108046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70 ns</a:t>
            </a:r>
          </a:p>
        </p:txBody>
      </p:sp>
      <p:sp>
        <p:nvSpPr>
          <p:cNvPr id="17" name="TextBox 16">
            <a:extLst>
              <a:ext uri="{FF2B5EF4-FFF2-40B4-BE49-F238E27FC236}">
                <a16:creationId xmlns:a16="http://schemas.microsoft.com/office/drawing/2014/main" id="{E0917E50-4A4D-444E-92AB-B6611655F341}"/>
              </a:ext>
            </a:extLst>
          </p:cNvPr>
          <p:cNvSpPr txBox="1"/>
          <p:nvPr/>
        </p:nvSpPr>
        <p:spPr>
          <a:xfrm>
            <a:off x="1612783" y="4829154"/>
            <a:ext cx="1296277" cy="634440"/>
          </a:xfrm>
          <a:prstGeom prst="rect">
            <a:avLst/>
          </a:prstGeom>
          <a:noFill/>
        </p:spPr>
        <p:txBody>
          <a:bodyPr wrap="none" lIns="182854" tIns="146283" rIns="182854" bIns="146283" rtlCol="0">
            <a:spAutoFit/>
          </a:bodyPr>
          <a:lstStyle/>
          <a:p>
            <a:pPr defTabSz="932634">
              <a:lnSpc>
                <a:spcPct val="90000"/>
              </a:lnSpc>
              <a:spcAft>
                <a:spcPts val="600"/>
              </a:spcAft>
            </a:pPr>
            <a:r>
              <a:rPr lang="en-US" sz="2400">
                <a:gradFill>
                  <a:gsLst>
                    <a:gs pos="2917">
                      <a:srgbClr val="353535"/>
                    </a:gs>
                    <a:gs pos="30000">
                      <a:srgbClr val="353535"/>
                    </a:gs>
                  </a:gsLst>
                  <a:lin ang="5400000" scaled="0"/>
                </a:gradFill>
                <a:latin typeface="Segoe UI Semilight"/>
              </a:rPr>
              <a:t>100 </a:t>
            </a:r>
            <a:r>
              <a:rPr lang="en-US" sz="2400" err="1">
                <a:gradFill>
                  <a:gsLst>
                    <a:gs pos="2917">
                      <a:srgbClr val="353535"/>
                    </a:gs>
                    <a:gs pos="30000">
                      <a:srgbClr val="353535"/>
                    </a:gs>
                  </a:gsLst>
                  <a:lin ang="5400000" scaled="0"/>
                </a:gradFill>
                <a:latin typeface="Segoe UI Semilight"/>
              </a:rPr>
              <a:t>ms</a:t>
            </a:r>
            <a:endParaRPr lang="en-US" sz="2400">
              <a:gradFill>
                <a:gsLst>
                  <a:gs pos="2917">
                    <a:srgbClr val="353535"/>
                  </a:gs>
                  <a:gs pos="30000">
                    <a:srgbClr val="353535"/>
                  </a:gs>
                </a:gsLst>
                <a:lin ang="5400000" scaled="0"/>
              </a:gradFill>
              <a:latin typeface="Segoe UI Semilight"/>
            </a:endParaRPr>
          </a:p>
        </p:txBody>
      </p:sp>
      <p:sp>
        <p:nvSpPr>
          <p:cNvPr id="5" name="TextBox 4">
            <a:extLst>
              <a:ext uri="{FF2B5EF4-FFF2-40B4-BE49-F238E27FC236}">
                <a16:creationId xmlns:a16="http://schemas.microsoft.com/office/drawing/2014/main" id="{2EE29952-2551-4D97-9AA6-4A5035E9556C}"/>
              </a:ext>
            </a:extLst>
          </p:cNvPr>
          <p:cNvSpPr txBox="1"/>
          <p:nvPr/>
        </p:nvSpPr>
        <p:spPr>
          <a:xfrm>
            <a:off x="188494" y="932646"/>
            <a:ext cx="1512870"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Node</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Capacity</a:t>
            </a:r>
          </a:p>
        </p:txBody>
      </p:sp>
      <p:sp>
        <p:nvSpPr>
          <p:cNvPr id="18" name="TextBox 17">
            <a:extLst>
              <a:ext uri="{FF2B5EF4-FFF2-40B4-BE49-F238E27FC236}">
                <a16:creationId xmlns:a16="http://schemas.microsoft.com/office/drawing/2014/main" id="{7B19D911-8C89-4E12-84D6-0058F8988EFE}"/>
              </a:ext>
            </a:extLst>
          </p:cNvPr>
          <p:cNvSpPr txBox="1"/>
          <p:nvPr/>
        </p:nvSpPr>
        <p:spPr>
          <a:xfrm>
            <a:off x="1803258" y="976643"/>
            <a:ext cx="1270118" cy="1051931"/>
          </a:xfrm>
          <a:prstGeom prst="rect">
            <a:avLst/>
          </a:prstGeom>
          <a:noFill/>
        </p:spPr>
        <p:txBody>
          <a:bodyPr wrap="none" lIns="182854" tIns="146283" rIns="182854" bIns="146283" rtlCol="0">
            <a:spAutoFit/>
          </a:bodyPr>
          <a:lstStyle/>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Access</a:t>
            </a:r>
          </a:p>
          <a:p>
            <a:pPr algn="ctr" defTabSz="932634">
              <a:lnSpc>
                <a:spcPct val="90000"/>
              </a:lnSpc>
              <a:spcAft>
                <a:spcPts val="600"/>
              </a:spcAft>
            </a:pPr>
            <a:r>
              <a:rPr lang="en-US" sz="2400" b="1">
                <a:gradFill>
                  <a:gsLst>
                    <a:gs pos="2917">
                      <a:srgbClr val="353535"/>
                    </a:gs>
                    <a:gs pos="30000">
                      <a:srgbClr val="353535"/>
                    </a:gs>
                  </a:gsLst>
                  <a:lin ang="5400000" scaled="0"/>
                </a:gradFill>
                <a:latin typeface="Segoe UI Semilight"/>
              </a:rPr>
              <a:t>Time</a:t>
            </a:r>
          </a:p>
        </p:txBody>
      </p:sp>
      <p:cxnSp>
        <p:nvCxnSpPr>
          <p:cNvPr id="19" name="Straight Connector 18">
            <a:extLst>
              <a:ext uri="{FF2B5EF4-FFF2-40B4-BE49-F238E27FC236}">
                <a16:creationId xmlns:a16="http://schemas.microsoft.com/office/drawing/2014/main" id="{4789F09D-0321-4828-9917-D81B3BF65FE1}"/>
              </a:ext>
            </a:extLst>
          </p:cNvPr>
          <p:cNvCxnSpPr/>
          <p:nvPr/>
        </p:nvCxnSpPr>
        <p:spPr>
          <a:xfrm>
            <a:off x="1690408" y="1451176"/>
            <a:ext cx="0" cy="457135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E63589-7A6D-4EBA-981E-F40A39D461BC}"/>
              </a:ext>
            </a:extLst>
          </p:cNvPr>
          <p:cNvCxnSpPr>
            <a:cxnSpLocks/>
          </p:cNvCxnSpPr>
          <p:nvPr/>
        </p:nvCxnSpPr>
        <p:spPr>
          <a:xfrm rot="5400000">
            <a:off x="1677532" y="525884"/>
            <a:ext cx="0" cy="2742811"/>
          </a:xfrm>
          <a:prstGeom prst="line">
            <a:avLst/>
          </a:prstGeom>
          <a:ln w="19050">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3D0E4A6-14AA-4BA1-93B6-F45E13D32DE6}"/>
              </a:ext>
            </a:extLst>
          </p:cNvPr>
          <p:cNvSpPr/>
          <p:nvPr/>
        </p:nvSpPr>
        <p:spPr>
          <a:xfrm>
            <a:off x="10014204" y="1779805"/>
            <a:ext cx="134259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hot data</a:t>
            </a:r>
          </a:p>
        </p:txBody>
      </p:sp>
      <p:sp>
        <p:nvSpPr>
          <p:cNvPr id="21" name="Rectangle 20">
            <a:extLst>
              <a:ext uri="{FF2B5EF4-FFF2-40B4-BE49-F238E27FC236}">
                <a16:creationId xmlns:a16="http://schemas.microsoft.com/office/drawing/2014/main" id="{66693424-93E1-449C-AA78-5E21BEA65899}"/>
              </a:ext>
            </a:extLst>
          </p:cNvPr>
          <p:cNvSpPr/>
          <p:nvPr/>
        </p:nvSpPr>
        <p:spPr>
          <a:xfrm>
            <a:off x="10011948" y="3225450"/>
            <a:ext cx="1642762"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warm data</a:t>
            </a:r>
          </a:p>
        </p:txBody>
      </p:sp>
      <p:sp>
        <p:nvSpPr>
          <p:cNvPr id="22" name="Rectangle 21">
            <a:extLst>
              <a:ext uri="{FF2B5EF4-FFF2-40B4-BE49-F238E27FC236}">
                <a16:creationId xmlns:a16="http://schemas.microsoft.com/office/drawing/2014/main" id="{D62D1254-45AC-4948-BF2E-8A0D4B3C657F}"/>
              </a:ext>
            </a:extLst>
          </p:cNvPr>
          <p:cNvSpPr/>
          <p:nvPr/>
        </p:nvSpPr>
        <p:spPr>
          <a:xfrm>
            <a:off x="10001451" y="4999737"/>
            <a:ext cx="1465211" cy="478376"/>
          </a:xfrm>
          <a:prstGeom prst="rect">
            <a:avLst/>
          </a:prstGeom>
          <a:noFill/>
        </p:spPr>
        <p:txBody>
          <a:bodyPr wrap="none" lIns="93260" tIns="46630" rIns="93260" bIns="46630">
            <a:spAutoFit/>
          </a:bodyPr>
          <a:lstStyle/>
          <a:p>
            <a:pPr algn="ctr"/>
            <a:r>
              <a:rPr lang="en-US" sz="2448">
                <a:ln w="0"/>
                <a:solidFill>
                  <a:schemeClr val="accent1"/>
                </a:solidFill>
                <a:effectLst>
                  <a:outerShdw blurRad="38100" dist="25400" dir="5400000" algn="ctr" rotWithShape="0">
                    <a:srgbClr val="6E747A">
                      <a:alpha val="43000"/>
                    </a:srgbClr>
                  </a:outerShdw>
                </a:effectLst>
              </a:rPr>
              <a:t>cold data</a:t>
            </a:r>
          </a:p>
        </p:txBody>
      </p:sp>
    </p:spTree>
    <p:extLst>
      <p:ext uri="{BB962C8B-B14F-4D97-AF65-F5344CB8AC3E}">
        <p14:creationId xmlns:p14="http://schemas.microsoft.com/office/powerpoint/2010/main" val="253966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89A25DEC-5F73-44FF-BABE-A4165A3E90DA}"/>
                                            </p:graphicEl>
                                          </p:spTgt>
                                        </p:tgtEl>
                                        <p:attrNameLst>
                                          <p:attrName>style.visibility</p:attrName>
                                        </p:attrNameLst>
                                      </p:cBhvr>
                                      <p:to>
                                        <p:strVal val="visible"/>
                                      </p:to>
                                    </p:set>
                                    <p:animEffect transition="in" filter="fade">
                                      <p:cBhvr>
                                        <p:cTn id="7" dur="500"/>
                                        <p:tgtEl>
                                          <p:spTgt spid="7">
                                            <p:graphicEl>
                                              <a:dgm id="{89A25DEC-5F73-44FF-BABE-A4165A3E90D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BEAB3674-D5E3-4583-BB76-E5F1D1F1CF8B}"/>
                                            </p:graphicEl>
                                          </p:spTgt>
                                        </p:tgtEl>
                                        <p:attrNameLst>
                                          <p:attrName>style.visibility</p:attrName>
                                        </p:attrNameLst>
                                      </p:cBhvr>
                                      <p:to>
                                        <p:strVal val="visible"/>
                                      </p:to>
                                    </p:set>
                                    <p:animEffect transition="in" filter="fade">
                                      <p:cBhvr>
                                        <p:cTn id="15" dur="500"/>
                                        <p:tgtEl>
                                          <p:spTgt spid="7">
                                            <p:graphicEl>
                                              <a:dgm id="{BEAB3674-D5E3-4583-BB76-E5F1D1F1CF8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AA673155-A9BD-40EC-B33E-6B53B086777F}"/>
                                            </p:graphicEl>
                                          </p:spTgt>
                                        </p:tgtEl>
                                        <p:attrNameLst>
                                          <p:attrName>style.visibility</p:attrName>
                                        </p:attrNameLst>
                                      </p:cBhvr>
                                      <p:to>
                                        <p:strVal val="visible"/>
                                      </p:to>
                                    </p:set>
                                    <p:animEffect transition="in" filter="fade">
                                      <p:cBhvr>
                                        <p:cTn id="23" dur="500"/>
                                        <p:tgtEl>
                                          <p:spTgt spid="7">
                                            <p:graphicEl>
                                              <a:dgm id="{AA673155-A9BD-40EC-B33E-6B53B086777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uiExpand="1" animBg="1"/>
      <p:bldP spid="9" grpId="0" uiExpand="1"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Gen2 Performance Accelerator</a:t>
            </a:r>
          </a:p>
        </p:txBody>
      </p:sp>
    </p:spTree>
    <p:extLst>
      <p:ext uri="{BB962C8B-B14F-4D97-AF65-F5344CB8AC3E}">
        <p14:creationId xmlns:p14="http://schemas.microsoft.com/office/powerpoint/2010/main" val="156318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C78082A-28FA-421E-9805-B09123F9EF11}"/>
              </a:ext>
            </a:extLst>
          </p:cNvPr>
          <p:cNvGraphicFramePr>
            <a:graphicFrameLocks noGrp="1"/>
          </p:cNvGraphicFramePr>
          <p:nvPr/>
        </p:nvGraphicFramePr>
        <p:xfrm>
          <a:off x="1023395" y="1428608"/>
          <a:ext cx="2937702" cy="2486944"/>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graphicFrame>
        <p:nvGraphicFramePr>
          <p:cNvPr id="7" name="Table 6">
            <a:extLst>
              <a:ext uri="{FF2B5EF4-FFF2-40B4-BE49-F238E27FC236}">
                <a16:creationId xmlns:a16="http://schemas.microsoft.com/office/drawing/2014/main" id="{A0A1D3AF-7E58-4C3E-9E6F-DE56A2F52713}"/>
              </a:ext>
            </a:extLst>
          </p:cNvPr>
          <p:cNvGraphicFramePr>
            <a:graphicFrameLocks noGrp="1"/>
          </p:cNvGraphicFramePr>
          <p:nvPr/>
        </p:nvGraphicFramePr>
        <p:xfrm>
          <a:off x="4269482" y="1428608"/>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SATerritoryID</a:t>
                      </a:r>
                      <a:endParaRPr lang="en-US" sz="1400"/>
                    </a:p>
                  </a:txBody>
                  <a:tcPr marL="93260" marR="93260" marT="46630" marB="46630"/>
                </a:tc>
                <a:tc>
                  <a:txBody>
                    <a:bodyPr/>
                    <a:lstStyle/>
                    <a:p>
                      <a:r>
                        <a:rPr lang="en-US" sz="1400" err="1"/>
                        <a:t>AccountID</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444</a:t>
                      </a:r>
                    </a:p>
                  </a:txBody>
                  <a:tcPr marL="93260" marR="93260" marT="46630" marB="46630"/>
                </a:tc>
                <a:tc>
                  <a:txBody>
                    <a:bodyPr/>
                    <a:lstStyle/>
                    <a:p>
                      <a:r>
                        <a:rPr lang="en-US" sz="1400"/>
                        <a:t>37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333</a:t>
                      </a:r>
                    </a:p>
                  </a:txBody>
                  <a:tcPr marL="93260" marR="93260" marT="46630" marB="46630"/>
                </a:tc>
                <a:tc>
                  <a:txBody>
                    <a:bodyPr/>
                    <a:lstStyle/>
                    <a:p>
                      <a:r>
                        <a:rPr lang="en-US" sz="1400"/>
                        <a:t>25</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111</a:t>
                      </a:r>
                    </a:p>
                  </a:txBody>
                  <a:tcPr marL="93260" marR="93260" marT="46630" marB="46630"/>
                </a:tc>
                <a:tc>
                  <a:txBody>
                    <a:bodyPr/>
                    <a:lstStyle/>
                    <a:p>
                      <a:r>
                        <a:rPr lang="en-US" sz="1400"/>
                        <a:t>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222</a:t>
                      </a:r>
                    </a:p>
                  </a:txBody>
                  <a:tcPr marL="93260" marR="93260" marT="46630" marB="46630"/>
                </a:tc>
                <a:tc>
                  <a:txBody>
                    <a:bodyPr/>
                    <a:lstStyle/>
                    <a:p>
                      <a:r>
                        <a:rPr lang="en-US" sz="1400"/>
                        <a:t>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445</a:t>
                      </a:r>
                    </a:p>
                  </a:txBody>
                  <a:tcPr marL="93260" marR="93260" marT="46630" marB="46630"/>
                </a:tc>
                <a:tc>
                  <a:txBody>
                    <a:bodyPr/>
                    <a:lstStyle/>
                    <a:p>
                      <a:r>
                        <a:rPr lang="en-US" sz="1400"/>
                        <a:t>14</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334</a:t>
                      </a:r>
                    </a:p>
                  </a:txBody>
                  <a:tcPr marL="93260" marR="93260" marT="46630" marB="46630"/>
                </a:tc>
                <a:tc>
                  <a:txBody>
                    <a:bodyPr/>
                    <a:lstStyle/>
                    <a:p>
                      <a:r>
                        <a:rPr lang="en-US" sz="1400"/>
                        <a:t>48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6" name="TextBox 5">
            <a:extLst>
              <a:ext uri="{FF2B5EF4-FFF2-40B4-BE49-F238E27FC236}">
                <a16:creationId xmlns:a16="http://schemas.microsoft.com/office/drawing/2014/main" id="{C6409689-9807-4600-AE2A-CC237B9B3511}"/>
              </a:ext>
            </a:extLst>
          </p:cNvPr>
          <p:cNvSpPr txBox="1"/>
          <p:nvPr/>
        </p:nvSpPr>
        <p:spPr>
          <a:xfrm>
            <a:off x="818589" y="823115"/>
            <a:ext cx="2055481"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endParaRPr lang="en-US" sz="2448">
              <a:gradFill>
                <a:gsLst>
                  <a:gs pos="2917">
                    <a:prstClr val="black"/>
                  </a:gs>
                  <a:gs pos="30000">
                    <a:prstClr val="black"/>
                  </a:gs>
                </a:gsLst>
                <a:lin ang="5400000" scaled="0"/>
              </a:gradFill>
              <a:latin typeface="Calibri" panose="020F0502020204030204"/>
            </a:endParaRPr>
          </a:p>
        </p:txBody>
      </p:sp>
      <p:sp>
        <p:nvSpPr>
          <p:cNvPr id="8" name="TextBox 7">
            <a:extLst>
              <a:ext uri="{FF2B5EF4-FFF2-40B4-BE49-F238E27FC236}">
                <a16:creationId xmlns:a16="http://schemas.microsoft.com/office/drawing/2014/main" id="{0D4ABF79-8E2C-4284-9390-671A5F5863FA}"/>
              </a:ext>
            </a:extLst>
          </p:cNvPr>
          <p:cNvSpPr txBox="1"/>
          <p:nvPr/>
        </p:nvSpPr>
        <p:spPr>
          <a:xfrm>
            <a:off x="4050228" y="813967"/>
            <a:ext cx="3211954"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SalesAccountTerritory</a:t>
            </a:r>
            <a:endParaRPr lang="en-US" sz="2448">
              <a:gradFill>
                <a:gsLst>
                  <a:gs pos="2917">
                    <a:prstClr val="black"/>
                  </a:gs>
                  <a:gs pos="30000">
                    <a:prstClr val="black"/>
                  </a:gs>
                </a:gsLst>
                <a:lin ang="5400000" scaled="0"/>
              </a:gradFill>
              <a:latin typeface="Calibri" panose="020F0502020204030204"/>
            </a:endParaRPr>
          </a:p>
        </p:txBody>
      </p:sp>
      <p:graphicFrame>
        <p:nvGraphicFramePr>
          <p:cNvPr id="25" name="Table 24">
            <a:extLst>
              <a:ext uri="{FF2B5EF4-FFF2-40B4-BE49-F238E27FC236}">
                <a16:creationId xmlns:a16="http://schemas.microsoft.com/office/drawing/2014/main" id="{E624E91A-3E70-4049-B1F4-E4F29FAE2916}"/>
              </a:ext>
            </a:extLst>
          </p:cNvPr>
          <p:cNvGraphicFramePr>
            <a:graphicFrameLocks noGrp="1"/>
          </p:cNvGraphicFramePr>
          <p:nvPr/>
        </p:nvGraphicFramePr>
        <p:xfrm>
          <a:off x="4269482" y="4444237"/>
          <a:ext cx="2937700" cy="2486944"/>
        </p:xfrm>
        <a:graphic>
          <a:graphicData uri="http://schemas.openxmlformats.org/drawingml/2006/table">
            <a:tbl>
              <a:tblPr firstRow="1" bandRow="1">
                <a:tableStyleId>{5C22544A-7EE6-4342-B048-85BDC9FD1C3A}</a:tableStyleId>
              </a:tblPr>
              <a:tblGrid>
                <a:gridCol w="1200551">
                  <a:extLst>
                    <a:ext uri="{9D8B030D-6E8A-4147-A177-3AD203B41FA5}">
                      <a16:colId xmlns:a16="http://schemas.microsoft.com/office/drawing/2014/main" val="3218981169"/>
                    </a:ext>
                  </a:extLst>
                </a:gridCol>
                <a:gridCol w="1007280">
                  <a:extLst>
                    <a:ext uri="{9D8B030D-6E8A-4147-A177-3AD203B41FA5}">
                      <a16:colId xmlns:a16="http://schemas.microsoft.com/office/drawing/2014/main" val="3419172996"/>
                    </a:ext>
                  </a:extLst>
                </a:gridCol>
                <a:gridCol w="729869">
                  <a:extLst>
                    <a:ext uri="{9D8B030D-6E8A-4147-A177-3AD203B41FA5}">
                      <a16:colId xmlns:a16="http://schemas.microsoft.com/office/drawing/2014/main" val="774819999"/>
                    </a:ext>
                  </a:extLst>
                </a:gridCol>
              </a:tblGrid>
              <a:tr h="310868">
                <a:tc>
                  <a:txBody>
                    <a:bodyPr/>
                    <a:lstStyle/>
                    <a:p>
                      <a:r>
                        <a:rPr lang="en-US" sz="1400" err="1"/>
                        <a:t>AccountID</a:t>
                      </a:r>
                      <a:endParaRPr lang="en-US" sz="1400"/>
                    </a:p>
                  </a:txBody>
                  <a:tcPr marL="93260" marR="93260" marT="46630" marB="46630"/>
                </a:tc>
                <a:tc>
                  <a:txBody>
                    <a:bodyPr/>
                    <a:lstStyle/>
                    <a:p>
                      <a:r>
                        <a:rPr lang="en-US" sz="1400" err="1"/>
                        <a:t>SATName</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West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East</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3664477034"/>
                  </a:ext>
                </a:extLst>
              </a:tr>
              <a:tr h="310868">
                <a:tc>
                  <a:txBody>
                    <a:bodyPr/>
                    <a:lstStyle/>
                    <a:p>
                      <a:r>
                        <a:rPr lang="en-US" sz="1400"/>
                        <a:t>14</a:t>
                      </a:r>
                    </a:p>
                  </a:txBody>
                  <a:tcPr marL="93260" marR="93260" marT="46630" marB="46630"/>
                </a:tc>
                <a:tc>
                  <a:txBody>
                    <a:bodyPr/>
                    <a:lstStyle/>
                    <a:p>
                      <a:r>
                        <a:rPr lang="en-US" sz="1400" err="1"/>
                        <a:t>SouthWest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4026122578"/>
                  </a:ext>
                </a:extLst>
              </a:tr>
              <a:tr h="310868">
                <a:tc>
                  <a:txBody>
                    <a:bodyPr/>
                    <a:lstStyle/>
                    <a:p>
                      <a:r>
                        <a:rPr lang="en-US" sz="1400"/>
                        <a:t>25</a:t>
                      </a:r>
                    </a:p>
                  </a:txBody>
                  <a:tcPr marL="93260" marR="93260" marT="46630" marB="46630"/>
                </a:tc>
                <a:tc>
                  <a:txBody>
                    <a:bodyPr/>
                    <a:lstStyle/>
                    <a:p>
                      <a:r>
                        <a:rPr lang="en-US" sz="1400" err="1"/>
                        <a:t>NorthEast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15748579"/>
                  </a:ext>
                </a:extLst>
              </a:tr>
              <a:tr h="310868">
                <a:tc>
                  <a:txBody>
                    <a:bodyPr/>
                    <a:lstStyle/>
                    <a:p>
                      <a:r>
                        <a:rPr lang="en-US" sz="1400"/>
                        <a:t>48</a:t>
                      </a:r>
                    </a:p>
                  </a:txBody>
                  <a:tcPr marL="93260" marR="93260" marT="46630" marB="46630"/>
                </a:tc>
                <a:tc>
                  <a:txBody>
                    <a:bodyPr/>
                    <a:lstStyle/>
                    <a:p>
                      <a:r>
                        <a:rPr lang="en-US" sz="1400"/>
                        <a:t>South</a:t>
                      </a:r>
                    </a:p>
                  </a:txBody>
                  <a:tcPr marL="93260" marR="93260" marT="46630" marB="46630"/>
                </a:tc>
                <a:tc>
                  <a:txBody>
                    <a:bodyPr/>
                    <a:lstStyle/>
                    <a:p>
                      <a:endParaRPr lang="en-US" sz="1400"/>
                    </a:p>
                  </a:txBody>
                  <a:tcPr marL="93260" marR="93260" marT="46630" marB="46630"/>
                </a:tc>
                <a:extLst>
                  <a:ext uri="{0D108BD9-81ED-4DB2-BD59-A6C34878D82A}">
                    <a16:rowId xmlns:a16="http://schemas.microsoft.com/office/drawing/2014/main" val="1300897323"/>
                  </a:ext>
                </a:extLst>
              </a:tr>
              <a:tr h="310868">
                <a:tc>
                  <a:txBody>
                    <a:bodyPr/>
                    <a:lstStyle/>
                    <a:p>
                      <a:r>
                        <a:rPr lang="en-US" sz="1400"/>
                        <a:t>37</a:t>
                      </a:r>
                    </a:p>
                  </a:txBody>
                  <a:tcPr marL="93260" marR="93260" marT="46630" marB="46630"/>
                </a:tc>
                <a:tc>
                  <a:txBody>
                    <a:bodyPr/>
                    <a:lstStyle/>
                    <a:p>
                      <a:r>
                        <a:rPr lang="en-US" sz="1400"/>
                        <a:t>North</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67294063"/>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532425695"/>
                  </a:ext>
                </a:extLst>
              </a:tr>
            </a:tbl>
          </a:graphicData>
        </a:graphic>
      </p:graphicFrame>
      <p:sp>
        <p:nvSpPr>
          <p:cNvPr id="26" name="Arrow: Down 25">
            <a:extLst>
              <a:ext uri="{FF2B5EF4-FFF2-40B4-BE49-F238E27FC236}">
                <a16:creationId xmlns:a16="http://schemas.microsoft.com/office/drawing/2014/main" id="{57E70709-BA61-4222-92A6-4C76F3346E3E}"/>
              </a:ext>
            </a:extLst>
          </p:cNvPr>
          <p:cNvSpPr/>
          <p:nvPr/>
        </p:nvSpPr>
        <p:spPr>
          <a:xfrm>
            <a:off x="5019450" y="3927095"/>
            <a:ext cx="466303" cy="49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7" name="TextBox 26">
            <a:extLst>
              <a:ext uri="{FF2B5EF4-FFF2-40B4-BE49-F238E27FC236}">
                <a16:creationId xmlns:a16="http://schemas.microsoft.com/office/drawing/2014/main" id="{0AE2EDE7-2A79-4D9B-A247-CB6AC847E002}"/>
              </a:ext>
            </a:extLst>
          </p:cNvPr>
          <p:cNvSpPr txBox="1"/>
          <p:nvPr/>
        </p:nvSpPr>
        <p:spPr>
          <a:xfrm>
            <a:off x="5485753" y="3852490"/>
            <a:ext cx="1276672"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gradFill>
                  <a:gsLst>
                    <a:gs pos="2917">
                      <a:prstClr val="black"/>
                    </a:gs>
                    <a:gs pos="30000">
                      <a:prstClr val="black"/>
                    </a:gs>
                  </a:gsLst>
                  <a:lin ang="5400000" scaled="0"/>
                </a:gradFill>
                <a:latin typeface="Calibri" panose="020F0502020204030204"/>
              </a:rPr>
              <a:t>Shuffle</a:t>
            </a:r>
          </a:p>
        </p:txBody>
      </p:sp>
      <p:pic>
        <p:nvPicPr>
          <p:cNvPr id="28" name="Picture 27">
            <a:extLst>
              <a:ext uri="{FF2B5EF4-FFF2-40B4-BE49-F238E27FC236}">
                <a16:creationId xmlns:a16="http://schemas.microsoft.com/office/drawing/2014/main" id="{85F81855-0334-4E14-99D3-C50A39F9A907}"/>
              </a:ext>
            </a:extLst>
          </p:cNvPr>
          <p:cNvPicPr>
            <a:picLocks noChangeAspect="1"/>
          </p:cNvPicPr>
          <p:nvPr/>
        </p:nvPicPr>
        <p:blipFill>
          <a:blip r:embed="rId2"/>
          <a:stretch>
            <a:fillRect/>
          </a:stretch>
        </p:blipFill>
        <p:spPr>
          <a:xfrm>
            <a:off x="8676035" y="941700"/>
            <a:ext cx="3380687" cy="718882"/>
          </a:xfrm>
          <a:prstGeom prst="rect">
            <a:avLst/>
          </a:prstGeom>
        </p:spPr>
      </p:pic>
      <p:pic>
        <p:nvPicPr>
          <p:cNvPr id="29" name="Picture 28">
            <a:extLst>
              <a:ext uri="{FF2B5EF4-FFF2-40B4-BE49-F238E27FC236}">
                <a16:creationId xmlns:a16="http://schemas.microsoft.com/office/drawing/2014/main" id="{E0D41291-999D-4A3E-89BA-333A78D7775A}"/>
              </a:ext>
            </a:extLst>
          </p:cNvPr>
          <p:cNvPicPr>
            <a:picLocks noChangeAspect="1"/>
          </p:cNvPicPr>
          <p:nvPr/>
        </p:nvPicPr>
        <p:blipFill>
          <a:blip r:embed="rId3"/>
          <a:stretch>
            <a:fillRect/>
          </a:stretch>
        </p:blipFill>
        <p:spPr>
          <a:xfrm>
            <a:off x="8676036" y="1638850"/>
            <a:ext cx="3759557" cy="699453"/>
          </a:xfrm>
          <a:prstGeom prst="rect">
            <a:avLst/>
          </a:prstGeom>
        </p:spPr>
      </p:pic>
      <p:pic>
        <p:nvPicPr>
          <p:cNvPr id="30" name="Picture 29">
            <a:extLst>
              <a:ext uri="{FF2B5EF4-FFF2-40B4-BE49-F238E27FC236}">
                <a16:creationId xmlns:a16="http://schemas.microsoft.com/office/drawing/2014/main" id="{F2DBF9E5-2F0B-4CDE-9108-0217A213A146}"/>
              </a:ext>
            </a:extLst>
          </p:cNvPr>
          <p:cNvPicPr>
            <a:picLocks noChangeAspect="1"/>
          </p:cNvPicPr>
          <p:nvPr/>
        </p:nvPicPr>
        <p:blipFill>
          <a:blip r:embed="rId4"/>
          <a:stretch>
            <a:fillRect/>
          </a:stretch>
        </p:blipFill>
        <p:spPr>
          <a:xfrm>
            <a:off x="8676035" y="2337009"/>
            <a:ext cx="3866418" cy="1515480"/>
          </a:xfrm>
          <a:prstGeom prst="rect">
            <a:avLst/>
          </a:prstGeom>
        </p:spPr>
      </p:pic>
      <p:sp>
        <p:nvSpPr>
          <p:cNvPr id="18" name="TextBox 17">
            <a:extLst>
              <a:ext uri="{FF2B5EF4-FFF2-40B4-BE49-F238E27FC236}">
                <a16:creationId xmlns:a16="http://schemas.microsoft.com/office/drawing/2014/main" id="{0EFD8148-1198-4854-AAD6-CF8370C0C0E5}"/>
              </a:ext>
            </a:extLst>
          </p:cNvPr>
          <p:cNvSpPr txBox="1"/>
          <p:nvPr/>
        </p:nvSpPr>
        <p:spPr>
          <a:xfrm>
            <a:off x="212489" y="1737345"/>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1:</a:t>
            </a:r>
          </a:p>
        </p:txBody>
      </p:sp>
      <p:sp>
        <p:nvSpPr>
          <p:cNvPr id="17" name="TextBox 16">
            <a:extLst>
              <a:ext uri="{FF2B5EF4-FFF2-40B4-BE49-F238E27FC236}">
                <a16:creationId xmlns:a16="http://schemas.microsoft.com/office/drawing/2014/main" id="{FDFD8D8B-B89E-409C-A886-E355FC2F0D2B}"/>
              </a:ext>
            </a:extLst>
          </p:cNvPr>
          <p:cNvSpPr txBox="1"/>
          <p:nvPr/>
        </p:nvSpPr>
        <p:spPr>
          <a:xfrm>
            <a:off x="212489" y="2047433"/>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2:</a:t>
            </a:r>
          </a:p>
        </p:txBody>
      </p:sp>
      <p:sp>
        <p:nvSpPr>
          <p:cNvPr id="19" name="TextBox 18">
            <a:extLst>
              <a:ext uri="{FF2B5EF4-FFF2-40B4-BE49-F238E27FC236}">
                <a16:creationId xmlns:a16="http://schemas.microsoft.com/office/drawing/2014/main" id="{EE9AD740-BC89-49D8-B0B1-E7F78074CB05}"/>
              </a:ext>
            </a:extLst>
          </p:cNvPr>
          <p:cNvSpPr txBox="1"/>
          <p:nvPr/>
        </p:nvSpPr>
        <p:spPr>
          <a:xfrm>
            <a:off x="211463" y="2358304"/>
            <a:ext cx="7087785" cy="317085"/>
          </a:xfrm>
          <a:prstGeom prst="rect">
            <a:avLst/>
          </a:prstGeom>
          <a:noFill/>
          <a:ln>
            <a:solidFill>
              <a:schemeClr val="tx1"/>
            </a:solidFill>
          </a:ln>
        </p:spPr>
        <p:txBody>
          <a:bodyPr wrap="square" rtlCol="0" anchor="ctr" anchorCtr="0">
            <a:noAutofit/>
          </a:bodyPr>
          <a:lstStyle/>
          <a:p>
            <a:pPr defTabSz="932597">
              <a:defRPr/>
            </a:pPr>
            <a:r>
              <a:rPr lang="en-US" sz="1428">
                <a:solidFill>
                  <a:prstClr val="black"/>
                </a:solidFill>
                <a:latin typeface="Calibri" panose="020F0502020204030204"/>
              </a:rPr>
              <a:t>Node 3:</a:t>
            </a:r>
          </a:p>
        </p:txBody>
      </p:sp>
      <p:sp>
        <p:nvSpPr>
          <p:cNvPr id="20" name="TextBox 19">
            <a:extLst>
              <a:ext uri="{FF2B5EF4-FFF2-40B4-BE49-F238E27FC236}">
                <a16:creationId xmlns:a16="http://schemas.microsoft.com/office/drawing/2014/main" id="{3C01BFF3-7B5F-4838-BA4C-0B68C923FB8B}"/>
              </a:ext>
            </a:extLst>
          </p:cNvPr>
          <p:cNvSpPr txBox="1"/>
          <p:nvPr/>
        </p:nvSpPr>
        <p:spPr>
          <a:xfrm>
            <a:off x="211463" y="2673711"/>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4:</a:t>
            </a:r>
          </a:p>
        </p:txBody>
      </p:sp>
      <p:sp>
        <p:nvSpPr>
          <p:cNvPr id="23" name="TextBox 22">
            <a:extLst>
              <a:ext uri="{FF2B5EF4-FFF2-40B4-BE49-F238E27FC236}">
                <a16:creationId xmlns:a16="http://schemas.microsoft.com/office/drawing/2014/main" id="{A76403CD-10A8-414D-A79F-AB168C06CD18}"/>
              </a:ext>
            </a:extLst>
          </p:cNvPr>
          <p:cNvSpPr txBox="1"/>
          <p:nvPr/>
        </p:nvSpPr>
        <p:spPr>
          <a:xfrm>
            <a:off x="211463" y="2982038"/>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5:</a:t>
            </a:r>
          </a:p>
        </p:txBody>
      </p:sp>
      <p:sp>
        <p:nvSpPr>
          <p:cNvPr id="24" name="TextBox 23">
            <a:extLst>
              <a:ext uri="{FF2B5EF4-FFF2-40B4-BE49-F238E27FC236}">
                <a16:creationId xmlns:a16="http://schemas.microsoft.com/office/drawing/2014/main" id="{DDD6785B-10B3-4F19-967E-82BF0A9DFF4B}"/>
              </a:ext>
            </a:extLst>
          </p:cNvPr>
          <p:cNvSpPr txBox="1"/>
          <p:nvPr/>
        </p:nvSpPr>
        <p:spPr>
          <a:xfrm>
            <a:off x="211463" y="3305554"/>
            <a:ext cx="7087785" cy="318286"/>
          </a:xfrm>
          <a:prstGeom prst="rect">
            <a:avLst/>
          </a:prstGeom>
          <a:noFill/>
          <a:ln>
            <a:solidFill>
              <a:schemeClr val="tx1"/>
            </a:solidFill>
          </a:ln>
        </p:spPr>
        <p:txBody>
          <a:bodyPr wrap="square" rtlCol="0">
            <a:spAutoFit/>
          </a:bodyPr>
          <a:lstStyle/>
          <a:p>
            <a:pPr defTabSz="932597">
              <a:defRPr/>
            </a:pPr>
            <a:r>
              <a:rPr lang="en-US" sz="1428">
                <a:solidFill>
                  <a:prstClr val="black"/>
                </a:solidFill>
                <a:latin typeface="Calibri" panose="020F0502020204030204"/>
              </a:rPr>
              <a:t>Node 6:</a:t>
            </a:r>
          </a:p>
        </p:txBody>
      </p:sp>
      <p:sp>
        <p:nvSpPr>
          <p:cNvPr id="31" name="Rectangle 30">
            <a:extLst>
              <a:ext uri="{FF2B5EF4-FFF2-40B4-BE49-F238E27FC236}">
                <a16:creationId xmlns:a16="http://schemas.microsoft.com/office/drawing/2014/main" id="{274F78FD-DA33-4207-AE67-84F14DB92513}"/>
              </a:ext>
            </a:extLst>
          </p:cNvPr>
          <p:cNvSpPr/>
          <p:nvPr/>
        </p:nvSpPr>
        <p:spPr>
          <a:xfrm>
            <a:off x="1022370" y="1428608"/>
            <a:ext cx="979723" cy="2486942"/>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sp>
        <p:nvSpPr>
          <p:cNvPr id="32" name="Rectangle 31">
            <a:extLst>
              <a:ext uri="{FF2B5EF4-FFF2-40B4-BE49-F238E27FC236}">
                <a16:creationId xmlns:a16="http://schemas.microsoft.com/office/drawing/2014/main" id="{5CF814B6-C68A-4A7B-BBE5-F92A762747A6}"/>
              </a:ext>
            </a:extLst>
          </p:cNvPr>
          <p:cNvSpPr/>
          <p:nvPr/>
        </p:nvSpPr>
        <p:spPr>
          <a:xfrm>
            <a:off x="4268457" y="1428608"/>
            <a:ext cx="1216270" cy="2472498"/>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00"/>
              </a:solidFill>
              <a:latin typeface="Calibri" panose="020F0502020204030204"/>
            </a:endParaRPr>
          </a:p>
        </p:txBody>
      </p:sp>
      <p:graphicFrame>
        <p:nvGraphicFramePr>
          <p:cNvPr id="34" name="Table 33">
            <a:extLst>
              <a:ext uri="{FF2B5EF4-FFF2-40B4-BE49-F238E27FC236}">
                <a16:creationId xmlns:a16="http://schemas.microsoft.com/office/drawing/2014/main" id="{A4061E2A-FA79-4163-862E-6350303182CE}"/>
              </a:ext>
            </a:extLst>
          </p:cNvPr>
          <p:cNvGraphicFramePr>
            <a:graphicFrameLocks noGrp="1"/>
          </p:cNvGraphicFramePr>
          <p:nvPr/>
        </p:nvGraphicFramePr>
        <p:xfrm>
          <a:off x="3088086" y="4280171"/>
          <a:ext cx="1977579" cy="2176076"/>
        </p:xfrm>
        <a:graphic>
          <a:graphicData uri="http://schemas.openxmlformats.org/drawingml/2006/table">
            <a:tbl>
              <a:tblPr firstRow="1" bandRow="1">
                <a:tableStyleId>{5C22544A-7EE6-4342-B048-85BDC9FD1C3A}</a:tableStyleId>
              </a:tblPr>
              <a:tblGrid>
                <a:gridCol w="1036093">
                  <a:extLst>
                    <a:ext uri="{9D8B030D-6E8A-4147-A177-3AD203B41FA5}">
                      <a16:colId xmlns:a16="http://schemas.microsoft.com/office/drawing/2014/main" val="3218981169"/>
                    </a:ext>
                  </a:extLst>
                </a:gridCol>
                <a:gridCol w="941486">
                  <a:extLst>
                    <a:ext uri="{9D8B030D-6E8A-4147-A177-3AD203B41FA5}">
                      <a16:colId xmlns:a16="http://schemas.microsoft.com/office/drawing/2014/main" val="3419172996"/>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SATName</a:t>
                      </a:r>
                      <a:endParaRPr lang="en-US" sz="1400"/>
                    </a:p>
                  </a:txBody>
                  <a:tcPr marL="93260" marR="93260" marT="46630" marB="46630"/>
                </a:tc>
                <a:tc>
                  <a:txBody>
                    <a:bodyPr/>
                    <a:lstStyle/>
                    <a:p>
                      <a:r>
                        <a:rPr lang="en-US" sz="1400" err="1"/>
                        <a:t>TotalSales</a:t>
                      </a:r>
                      <a:endParaRPr lang="en-US" sz="1400"/>
                    </a:p>
                  </a:txBody>
                  <a:tcPr marL="93260" marR="93260" marT="46630" marB="46630"/>
                </a:tc>
                <a:extLst>
                  <a:ext uri="{0D108BD9-81ED-4DB2-BD59-A6C34878D82A}">
                    <a16:rowId xmlns:a16="http://schemas.microsoft.com/office/drawing/2014/main" val="1243094743"/>
                  </a:ext>
                </a:extLst>
              </a:tr>
              <a:tr h="310868">
                <a:tc>
                  <a:txBody>
                    <a:bodyPr/>
                    <a:lstStyle/>
                    <a:p>
                      <a:r>
                        <a:rPr lang="en-US" sz="1400"/>
                        <a:t>North</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$6,789.81</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South</a:t>
                      </a:r>
                    </a:p>
                  </a:txBody>
                  <a:tcPr marL="93260" marR="93260" marT="46630" marB="46630"/>
                </a:tc>
                <a:tc>
                  <a:txBody>
                    <a:bodyPr/>
                    <a:lstStyle/>
                    <a:p>
                      <a:r>
                        <a:rPr lang="en-US" sz="1400"/>
                        <a:t>$5,678.70</a:t>
                      </a:r>
                    </a:p>
                  </a:txBody>
                  <a:tcPr marL="93260" marR="93260" marT="46630" marB="46630"/>
                </a:tc>
                <a:extLst>
                  <a:ext uri="{0D108BD9-81ED-4DB2-BD59-A6C34878D82A}">
                    <a16:rowId xmlns:a16="http://schemas.microsoft.com/office/drawing/2014/main" val="572572261"/>
                  </a:ext>
                </a:extLst>
              </a:tr>
              <a:tr h="310868">
                <a:tc>
                  <a:txBody>
                    <a:bodyPr/>
                    <a:lstStyle/>
                    <a:p>
                      <a:r>
                        <a:rPr lang="en-US" sz="1400" err="1"/>
                        <a:t>NorthEast</a:t>
                      </a:r>
                      <a:endParaRPr lang="en-US" sz="1400"/>
                    </a:p>
                  </a:txBody>
                  <a:tcPr marL="93260" marR="93260" marT="46630" marB="46630"/>
                </a:tc>
                <a:tc>
                  <a:txBody>
                    <a:bodyPr/>
                    <a:lstStyle/>
                    <a:p>
                      <a:r>
                        <a:rPr lang="en-US" sz="1400"/>
                        <a:t>$4,567.69</a:t>
                      </a:r>
                    </a:p>
                  </a:txBody>
                  <a:tcPr marL="93260" marR="93260" marT="46630" marB="46630"/>
                </a:tc>
                <a:extLst>
                  <a:ext uri="{0D108BD9-81ED-4DB2-BD59-A6C34878D82A}">
                    <a16:rowId xmlns:a16="http://schemas.microsoft.com/office/drawing/2014/main" val="2773898322"/>
                  </a:ext>
                </a:extLst>
              </a:tr>
              <a:tr h="310868">
                <a:tc>
                  <a:txBody>
                    <a:bodyPr/>
                    <a:lstStyle/>
                    <a:p>
                      <a:r>
                        <a:rPr lang="en-US" sz="1400" err="1"/>
                        <a:t>SouthWest</a:t>
                      </a:r>
                      <a:endParaRPr lang="en-US" sz="1400"/>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$3,456.58</a:t>
                      </a:r>
                    </a:p>
                  </a:txBody>
                  <a:tcPr marL="93260" marR="93260" marT="46630" marB="46630"/>
                </a:tc>
                <a:extLst>
                  <a:ext uri="{0D108BD9-81ED-4DB2-BD59-A6C34878D82A}">
                    <a16:rowId xmlns:a16="http://schemas.microsoft.com/office/drawing/2014/main" val="819235427"/>
                  </a:ext>
                </a:extLst>
              </a:tr>
              <a:tr h="310868">
                <a:tc>
                  <a:txBody>
                    <a:bodyPr/>
                    <a:lstStyle/>
                    <a:p>
                      <a:r>
                        <a:rPr lang="en-US" sz="1400"/>
                        <a:t>East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$2,345.47</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West</a:t>
                      </a:r>
                    </a:p>
                  </a:txBody>
                  <a:tcPr marL="93260" marR="93260" marT="46630" marB="4663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$1,234.36</a:t>
                      </a:r>
                    </a:p>
                  </a:txBody>
                  <a:tcPr marL="93260" marR="93260" marT="46630" marB="46630"/>
                </a:tc>
                <a:extLst>
                  <a:ext uri="{0D108BD9-81ED-4DB2-BD59-A6C34878D82A}">
                    <a16:rowId xmlns:a16="http://schemas.microsoft.com/office/drawing/2014/main" val="3562106044"/>
                  </a:ext>
                </a:extLst>
              </a:tr>
            </a:tbl>
          </a:graphicData>
        </a:graphic>
      </p:graphicFrame>
      <p:sp>
        <p:nvSpPr>
          <p:cNvPr id="2" name="Title 1">
            <a:extLst>
              <a:ext uri="{FF2B5EF4-FFF2-40B4-BE49-F238E27FC236}">
                <a16:creationId xmlns:a16="http://schemas.microsoft.com/office/drawing/2014/main" id="{C3DA3194-4C20-42E4-86D7-76F76D16FFE6}"/>
              </a:ext>
            </a:extLst>
          </p:cNvPr>
          <p:cNvSpPr>
            <a:spLocks noGrp="1"/>
          </p:cNvSpPr>
          <p:nvPr>
            <p:ph type="title"/>
          </p:nvPr>
        </p:nvSpPr>
        <p:spPr>
          <a:xfrm>
            <a:off x="855768" y="-164555"/>
            <a:ext cx="10724938" cy="1351952"/>
          </a:xfrm>
        </p:spPr>
        <p:txBody>
          <a:bodyPr/>
          <a:lstStyle/>
          <a:p>
            <a:r>
              <a:rPr lang="en-US"/>
              <a:t>Distributed Data Movement</a:t>
            </a:r>
          </a:p>
        </p:txBody>
      </p:sp>
    </p:spTree>
    <p:extLst>
      <p:ext uri="{BB962C8B-B14F-4D97-AF65-F5344CB8AC3E}">
        <p14:creationId xmlns:p14="http://schemas.microsoft.com/office/powerpoint/2010/main" val="320657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3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500"/>
                                  </p:stCondLst>
                                  <p:childTnLst>
                                    <p:set>
                                      <p:cBhvr>
                                        <p:cTn id="59" dur="1" fill="hold">
                                          <p:stCondLst>
                                            <p:cond delay="0"/>
                                          </p:stCondLst>
                                        </p:cTn>
                                        <p:tgtEl>
                                          <p:spTgt spid="2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42" presetClass="path" presetSubtype="0" accel="50000" decel="50000" fill="hold" nodeType="withEffect">
                                  <p:stCondLst>
                                    <p:cond delay="0"/>
                                  </p:stCondLst>
                                  <p:childTnLst>
                                    <p:animMotion origin="layout" path="M 1.875E-6 0.00186 L 0.00065 -0.43217 " pathEditMode="relative" rAng="0" ptsTypes="AA">
                                      <p:cBhvr>
                                        <p:cTn id="67" dur="1000" fill="hold"/>
                                        <p:tgtEl>
                                          <p:spTgt spid="25"/>
                                        </p:tgtEl>
                                        <p:attrNameLst>
                                          <p:attrName>ppt_x</p:attrName>
                                          <p:attrName>ppt_y</p:attrName>
                                        </p:attrNameLst>
                                      </p:cBhvr>
                                      <p:rCtr x="26" y="-21713"/>
                                    </p:animMotion>
                                  </p:childTnLst>
                                </p:cTn>
                              </p:par>
                              <p:par>
                                <p:cTn id="68" presetID="1" presetClass="exit" presetSubtype="0" fill="hold"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 nodeType="clickEffect">
                                  <p:stCondLst>
                                    <p:cond delay="0"/>
                                  </p:stCondLst>
                                  <p:childTnLst>
                                    <p:set>
                                      <p:cBhvr>
                                        <p:cTn id="73" dur="1" fill="hold">
                                          <p:stCondLst>
                                            <p:cond delay="0"/>
                                          </p:stCondLst>
                                        </p:cTn>
                                        <p:tgtEl>
                                          <p:spTgt spid="31"/>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3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animBg="1"/>
      <p:bldP spid="26" grpId="1" animBg="1"/>
      <p:bldP spid="27" grpId="0"/>
      <p:bldP spid="27" grpId="1"/>
      <p:bldP spid="18" grpId="0" animBg="1"/>
      <p:bldP spid="17" grpId="0" animBg="1"/>
      <p:bldP spid="19" grpId="0" animBg="1"/>
      <p:bldP spid="20" grpId="0" animBg="1"/>
      <p:bldP spid="23" grpId="0" animBg="1"/>
      <p:bldP spid="24" grpId="0" animBg="1"/>
      <p:bldP spid="31" grpId="0" animBg="1"/>
      <p:bldP spid="31" grpId="1" animBg="1"/>
      <p:bldP spid="31" grpId="2" animBg="1"/>
      <p:bldP spid="32" grpId="0" animBg="1"/>
      <p:bldP spid="32" grpId="1" animBg="1"/>
      <p:bldP spid="32" grpId="2" animBg="1"/>
    </p:bldLst>
  </p:timing>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5.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6.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9D2A45-C951-4605-BD60-4C7BFDC342F1}">
  <ds:schemaRefs>
    <ds:schemaRef ds:uri="3756669b-0f6e-4d9f-8abf-62e1e20ea27a"/>
    <ds:schemaRef ds:uri="http://schemas.microsoft.com/office/2006/documentManagement/types"/>
    <ds:schemaRef ds:uri="http://schemas.microsoft.com/office/2006/metadata/properties"/>
    <ds:schemaRef ds:uri="http://purl.org/dc/dcmitype/"/>
    <ds:schemaRef ds:uri="http://www.w3.org/XML/1998/namespace"/>
    <ds:schemaRef ds:uri="http://schemas.microsoft.com/office/infopath/2007/PartnerControls"/>
    <ds:schemaRef ds:uri="http://purl.org/dc/elements/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5B4ACDFE-CCB8-45D5-8E78-A2027B4FF0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6287</Words>
  <Application>Microsoft Office PowerPoint</Application>
  <PresentationFormat>Custom</PresentationFormat>
  <Paragraphs>1319</Paragraphs>
  <Slides>50</Slides>
  <Notes>45</Notes>
  <HiddenSlides>5</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50</vt:i4>
      </vt:variant>
    </vt:vector>
  </HeadingPairs>
  <TitlesOfParts>
    <vt:vector size="68" baseType="lpstr">
      <vt:lpstr>Arial</vt:lpstr>
      <vt:lpstr>Calibri</vt:lpstr>
      <vt:lpstr>Calibri Light</vt:lpstr>
      <vt:lpstr>Consolas</vt:lpstr>
      <vt:lpstr>Corbel</vt:lpstr>
      <vt:lpstr>Segoe UI</vt:lpstr>
      <vt:lpstr>Segoe UI Light</vt:lpstr>
      <vt:lpstr>Segoe UI Semibold</vt:lpstr>
      <vt:lpstr>Segoe UI Semilight</vt:lpstr>
      <vt:lpstr>Times New Roman</vt:lpstr>
      <vt:lpstr>Wingdings</vt:lpstr>
      <vt:lpstr>Template</vt:lpstr>
      <vt:lpstr>5-50201_Microsoft_Ready_Template</vt:lpstr>
      <vt:lpstr>Office Theme</vt:lpstr>
      <vt:lpstr>1_Template</vt:lpstr>
      <vt:lpstr>Modernizing Your Data Warehouse</vt:lpstr>
      <vt:lpstr>Azure PPT Template - 2018</vt:lpstr>
      <vt:lpstr>2_WHITE TEMPLATE</vt:lpstr>
      <vt:lpstr>Azure Data Warehouse      In-A-Day  </vt:lpstr>
      <vt:lpstr>Agenda - TBD</vt:lpstr>
      <vt:lpstr>Important Info</vt:lpstr>
      <vt:lpstr>SQL DW  Gen2: New Features &amp; Enhancements </vt:lpstr>
      <vt:lpstr>Adaptive cache</vt:lpstr>
      <vt:lpstr>Gen2 Architecture bottomless storage</vt:lpstr>
      <vt:lpstr>Automated Tiering Of Storage Layers</vt:lpstr>
      <vt:lpstr>Gen2 Performance Accelerator</vt:lpstr>
      <vt:lpstr>Distributed Data Movement</vt:lpstr>
      <vt:lpstr>Gen1 – Data Movement Service</vt:lpstr>
      <vt:lpstr>Gen2 – instant data movement</vt:lpstr>
      <vt:lpstr>Gen2 Resource Classes</vt:lpstr>
      <vt:lpstr>Gen2 – Simpler resource model</vt:lpstr>
      <vt:lpstr>Gen2 – Simpler model</vt:lpstr>
      <vt:lpstr>What’s new since Gen2</vt:lpstr>
      <vt:lpstr>Workload Management</vt:lpstr>
      <vt:lpstr>PowerPoint Presentation</vt:lpstr>
      <vt:lpstr>PowerPoint Presentation</vt:lpstr>
      <vt:lpstr>PowerPoint Presentation</vt:lpstr>
      <vt:lpstr>PowerPoint Presentation</vt:lpstr>
      <vt:lpstr>Performance Details Resources</vt:lpstr>
      <vt:lpstr>Security Enhancements</vt:lpstr>
      <vt:lpstr>Row-level security (RLS)</vt:lpstr>
      <vt:lpstr>RLS - Create a security policy</vt:lpstr>
      <vt:lpstr>RLS in three steps</vt:lpstr>
      <vt:lpstr>COLUMN-level security (CLS)</vt:lpstr>
      <vt:lpstr>CLS in three steps</vt:lpstr>
      <vt:lpstr>SQL Data discovery &amp; classification PRE</vt:lpstr>
      <vt:lpstr>PowerPoint Presentation</vt:lpstr>
      <vt:lpstr>PowerPoint Presentation</vt:lpstr>
      <vt:lpstr>PowerPoint Presentation</vt:lpstr>
      <vt:lpstr>PowerPoint Presentation</vt:lpstr>
      <vt:lpstr>Result-set caching</vt:lpstr>
      <vt:lpstr>Result-set caching flow</vt:lpstr>
      <vt:lpstr>Indexed (materialized) views</vt:lpstr>
      <vt:lpstr>Indexed (materialized) views - example</vt:lpstr>
      <vt:lpstr>Indexed (materialized) views - example</vt:lpstr>
      <vt:lpstr>Indexed (materialized) views - example</vt:lpstr>
      <vt:lpstr>Ordered Columnstore Segments</vt:lpstr>
      <vt:lpstr>Snapshot isolation        </vt:lpstr>
      <vt:lpstr>JSON data support – insert JSON data</vt:lpstr>
      <vt:lpstr>JSON data support – read JSON data</vt:lpstr>
      <vt:lpstr>JSON data support – modify and operate on JSON data</vt:lpstr>
      <vt:lpstr>PowerPoint Presentation</vt:lpstr>
      <vt:lpstr>Windowing functions</vt:lpstr>
      <vt:lpstr>Approximate execution</vt:lpstr>
      <vt:lpstr>Group by options        </vt:lpstr>
      <vt:lpstr>PowerPoint Presentation</vt:lpstr>
      <vt:lpstr>Since Gen2 GA</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2019-09-08T15:10:56Z</dcterms:created>
  <dcterms:modified xsi:type="dcterms:W3CDTF">2019-09-09T11:41:37Z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styoung@microsoft.com</vt:lpwstr>
  </property>
  <property fmtid="{D5CDD505-2E9C-101B-9397-08002B2CF9AE}" pid="5" name="MSIP_Label_f42aa342-8706-4288-bd11-ebb85995028c_SetDate">
    <vt:lpwstr>2019-09-08T15:12:13.3598442Z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10e4c71c-d9d2-475a-8384-b049b7a9c651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